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8" r:id="rId2"/>
    <p:sldId id="289" r:id="rId3"/>
    <p:sldId id="290" r:id="rId4"/>
    <p:sldId id="299" r:id="rId5"/>
    <p:sldId id="300" r:id="rId6"/>
    <p:sldId id="291" r:id="rId7"/>
    <p:sldId id="266" r:id="rId8"/>
    <p:sldId id="256" r:id="rId9"/>
    <p:sldId id="257" r:id="rId10"/>
    <p:sldId id="260" r:id="rId11"/>
    <p:sldId id="259" r:id="rId12"/>
    <p:sldId id="267" r:id="rId13"/>
    <p:sldId id="262" r:id="rId14"/>
    <p:sldId id="263" r:id="rId15"/>
    <p:sldId id="264" r:id="rId16"/>
    <p:sldId id="265" r:id="rId17"/>
    <p:sldId id="268" r:id="rId18"/>
    <p:sldId id="269" r:id="rId19"/>
    <p:sldId id="270" r:id="rId20"/>
    <p:sldId id="271" r:id="rId21"/>
    <p:sldId id="273" r:id="rId22"/>
    <p:sldId id="272" r:id="rId23"/>
    <p:sldId id="274" r:id="rId24"/>
    <p:sldId id="276" r:id="rId25"/>
    <p:sldId id="275" r:id="rId26"/>
    <p:sldId id="277" r:id="rId27"/>
    <p:sldId id="278" r:id="rId28"/>
    <p:sldId id="279" r:id="rId29"/>
    <p:sldId id="281" r:id="rId30"/>
    <p:sldId id="280" r:id="rId31"/>
    <p:sldId id="287" r:id="rId32"/>
    <p:sldId id="282" r:id="rId33"/>
    <p:sldId id="283" r:id="rId34"/>
    <p:sldId id="302" r:id="rId35"/>
    <p:sldId id="303" r:id="rId36"/>
    <p:sldId id="261"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4" autoAdjust="0"/>
    <p:restoredTop sz="94660"/>
  </p:normalViewPr>
  <p:slideViewPr>
    <p:cSldViewPr snapToGrid="0">
      <p:cViewPr varScale="1">
        <p:scale>
          <a:sx n="97" d="100"/>
          <a:sy n="97" d="100"/>
        </p:scale>
        <p:origin x="63"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3/30/2024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electricaltechnology.org/2020/08/resistance-resistivity-specific-resistance.html" TargetMode="External"/><Relationship Id="rId2" Type="http://schemas.openxmlformats.org/officeDocument/2006/relationships/hyperlink" Target="https://www.electricaltechnology.org/2020/04/electric-current.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4325" y="2910110"/>
            <a:ext cx="1750475" cy="709390"/>
          </a:xfrm>
        </p:spPr>
        <p:txBody>
          <a:bodyPr>
            <a:normAutofit fontScale="90000"/>
          </a:bodyPr>
          <a:lstStyle/>
          <a:p>
            <a:r>
              <a:rPr lang="en-US" dirty="0"/>
              <a:t>UNIT-2</a:t>
            </a:r>
            <a:br>
              <a:rPr lang="en-US" dirty="0"/>
            </a:br>
            <a:endParaRPr lang="en-US" dirty="0"/>
          </a:p>
        </p:txBody>
      </p:sp>
    </p:spTree>
    <p:extLst>
      <p:ext uri="{BB962C8B-B14F-4D97-AF65-F5344CB8AC3E}">
        <p14:creationId xmlns:p14="http://schemas.microsoft.com/office/powerpoint/2010/main" val="340060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Strain Gauges</a:t>
            </a:r>
            <a:endParaRPr lang="en-US" dirty="0"/>
          </a:p>
        </p:txBody>
      </p:sp>
      <p:sp>
        <p:nvSpPr>
          <p:cNvPr id="3" name="Content Placeholder 2"/>
          <p:cNvSpPr>
            <a:spLocks noGrp="1"/>
          </p:cNvSpPr>
          <p:nvPr>
            <p:ph idx="1"/>
          </p:nvPr>
        </p:nvSpPr>
        <p:spPr>
          <a:xfrm>
            <a:off x="1028700" y="1700213"/>
            <a:ext cx="10475912" cy="4211009"/>
          </a:xfrm>
        </p:spPr>
        <p:txBody>
          <a:bodyPr/>
          <a:lstStyle/>
          <a:p>
            <a:r>
              <a:rPr lang="en-IN" dirty="0"/>
              <a:t>There are three types of strain gauges :</a:t>
            </a:r>
          </a:p>
          <a:p>
            <a:pPr marL="0" indent="0">
              <a:buNone/>
            </a:pPr>
            <a:r>
              <a:rPr lang="en-IN" dirty="0"/>
              <a:t> (</a:t>
            </a:r>
            <a:r>
              <a:rPr lang="en-IN" dirty="0" err="1"/>
              <a:t>i</a:t>
            </a:r>
            <a:r>
              <a:rPr lang="en-IN" dirty="0"/>
              <a:t>) Wire wound strain gauges, </a:t>
            </a:r>
          </a:p>
          <a:p>
            <a:pPr marL="0" indent="0">
              <a:buNone/>
            </a:pPr>
            <a:r>
              <a:rPr lang="en-IN" dirty="0"/>
              <a:t> (ii) Foil type strain gauges, and </a:t>
            </a:r>
          </a:p>
          <a:p>
            <a:pPr marL="0" indent="0">
              <a:buNone/>
            </a:pPr>
            <a:r>
              <a:rPr lang="en-IN" dirty="0"/>
              <a:t>  (iii) Semiconductor strain gauges.</a:t>
            </a:r>
            <a:endParaRPr lang="en-US" dirty="0"/>
          </a:p>
        </p:txBody>
      </p:sp>
    </p:spTree>
    <p:extLst>
      <p:ext uri="{BB962C8B-B14F-4D97-AF65-F5344CB8AC3E}">
        <p14:creationId xmlns:p14="http://schemas.microsoft.com/office/powerpoint/2010/main" val="1209461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following are the major types of strain gauges</a:t>
            </a:r>
            <a:br>
              <a:rPr lang="en-US" dirty="0"/>
            </a:br>
            <a:endParaRPr lang="en-US" dirty="0"/>
          </a:p>
        </p:txBody>
      </p:sp>
      <p:sp>
        <p:nvSpPr>
          <p:cNvPr id="3" name="Content Placeholder 2"/>
          <p:cNvSpPr>
            <a:spLocks noGrp="1"/>
          </p:cNvSpPr>
          <p:nvPr>
            <p:ph idx="1"/>
          </p:nvPr>
        </p:nvSpPr>
        <p:spPr/>
        <p:txBody>
          <a:bodyPr/>
          <a:lstStyle/>
          <a:p>
            <a:pPr>
              <a:buFont typeface="+mj-lt"/>
              <a:buAutoNum type="arabicPeriod"/>
            </a:pPr>
            <a:r>
              <a:rPr lang="en-US" dirty="0" err="1"/>
              <a:t>Unbonded</a:t>
            </a:r>
            <a:r>
              <a:rPr lang="en-US" dirty="0"/>
              <a:t> metal strain gauges </a:t>
            </a:r>
          </a:p>
          <a:p>
            <a:pPr>
              <a:buFont typeface="+mj-lt"/>
              <a:buAutoNum type="arabicPeriod"/>
            </a:pPr>
            <a:r>
              <a:rPr lang="en-US" dirty="0"/>
              <a:t>Bonded metal wire strain gauges </a:t>
            </a:r>
          </a:p>
          <a:p>
            <a:pPr>
              <a:buFont typeface="+mj-lt"/>
              <a:buAutoNum type="arabicPeriod"/>
            </a:pPr>
            <a:r>
              <a:rPr lang="en-US" dirty="0"/>
              <a:t>Bonded metal foil strain gauges </a:t>
            </a:r>
          </a:p>
          <a:p>
            <a:pPr>
              <a:buFont typeface="+mj-lt"/>
              <a:buAutoNum type="arabicPeriod"/>
            </a:pPr>
            <a:r>
              <a:rPr lang="en-US" dirty="0"/>
              <a:t>Vacuum deposited thin metal film strain gauges </a:t>
            </a:r>
          </a:p>
          <a:p>
            <a:pPr>
              <a:buFont typeface="+mj-lt"/>
              <a:buAutoNum type="arabicPeriod"/>
            </a:pPr>
            <a:r>
              <a:rPr lang="en-US" dirty="0"/>
              <a:t>Sputter deposited thin metal strain gauges </a:t>
            </a:r>
          </a:p>
          <a:p>
            <a:pPr>
              <a:buFont typeface="+mj-lt"/>
              <a:buAutoNum type="arabicPeriod"/>
            </a:pPr>
            <a:r>
              <a:rPr lang="en-US" dirty="0"/>
              <a:t>Bonded semiconductor strain gauges</a:t>
            </a:r>
          </a:p>
          <a:p>
            <a:pPr>
              <a:buFont typeface="+mj-lt"/>
              <a:buAutoNum type="arabicPeriod"/>
            </a:pPr>
            <a:r>
              <a:rPr lang="en-US" dirty="0"/>
              <a:t>Diffused metal strain gauges</a:t>
            </a:r>
          </a:p>
          <a:p>
            <a:pPr>
              <a:buFont typeface="+mj-lt"/>
              <a:buAutoNum type="arabicPeriod"/>
            </a:pPr>
            <a:endParaRPr lang="en-US" dirty="0"/>
          </a:p>
        </p:txBody>
      </p:sp>
    </p:spTree>
    <p:extLst>
      <p:ext uri="{BB962C8B-B14F-4D97-AF65-F5344CB8AC3E}">
        <p14:creationId xmlns:p14="http://schemas.microsoft.com/office/powerpoint/2010/main" val="213010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800" dirty="0"/>
              <a:t>Strain gauges are </a:t>
            </a:r>
            <a:r>
              <a:rPr lang="en-IN" sz="2800" dirty="0" err="1"/>
              <a:t>broadlyused</a:t>
            </a:r>
            <a:r>
              <a:rPr lang="en-IN" sz="2800" dirty="0"/>
              <a:t> for two majority  types of applications and they are : </a:t>
            </a:r>
            <a:br>
              <a:rPr lang="en-IN" sz="2800" dirty="0"/>
            </a:br>
            <a:endParaRPr lang="en-US" sz="2800" dirty="0"/>
          </a:p>
        </p:txBody>
      </p:sp>
      <p:sp>
        <p:nvSpPr>
          <p:cNvPr id="3" name="Content Placeholder 2"/>
          <p:cNvSpPr>
            <a:spLocks noGrp="1"/>
          </p:cNvSpPr>
          <p:nvPr>
            <p:ph idx="1"/>
          </p:nvPr>
        </p:nvSpPr>
        <p:spPr/>
        <p:txBody>
          <a:bodyPr/>
          <a:lstStyle/>
          <a:p>
            <a:pPr marL="400050" indent="-400050">
              <a:buAutoNum type="romanLcParenBoth"/>
            </a:pPr>
            <a:r>
              <a:rPr lang="en-IN" dirty="0"/>
              <a:t>Experimental stress analysis of machines and structures, and </a:t>
            </a:r>
          </a:p>
          <a:p>
            <a:pPr marL="400050" indent="-400050">
              <a:buAutoNum type="romanLcParenBoth"/>
            </a:pPr>
            <a:r>
              <a:rPr lang="en-IN" dirty="0"/>
              <a:t>Construction of force, torque, pressure, and acceleration transducers</a:t>
            </a:r>
            <a:endParaRPr lang="en-US" dirty="0"/>
          </a:p>
        </p:txBody>
      </p:sp>
    </p:spTree>
    <p:extLst>
      <p:ext uri="{BB962C8B-B14F-4D97-AF65-F5344CB8AC3E}">
        <p14:creationId xmlns:p14="http://schemas.microsoft.com/office/powerpoint/2010/main" val="2114771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238" y="275734"/>
            <a:ext cx="8911687" cy="1280890"/>
          </a:xfrm>
        </p:spPr>
        <p:txBody>
          <a:bodyPr/>
          <a:lstStyle/>
          <a:p>
            <a:r>
              <a:rPr lang="en-US" dirty="0"/>
              <a:t>UNBONDED </a:t>
            </a:r>
            <a:r>
              <a:rPr lang="en-US" dirty="0" err="1"/>
              <a:t>Unbonded</a:t>
            </a:r>
            <a:r>
              <a:rPr lang="en-US" dirty="0"/>
              <a:t> </a:t>
            </a:r>
            <a:br>
              <a:rPr lang="en-US" dirty="0"/>
            </a:br>
            <a:r>
              <a:rPr lang="en-US" dirty="0"/>
              <a:t>metal strain gauges </a:t>
            </a:r>
          </a:p>
        </p:txBody>
      </p:sp>
      <p:pic>
        <p:nvPicPr>
          <p:cNvPr id="4" name="Content Placeholder 3"/>
          <p:cNvPicPr>
            <a:picLocks noGrp="1" noChangeAspect="1"/>
          </p:cNvPicPr>
          <p:nvPr>
            <p:ph idx="1"/>
          </p:nvPr>
        </p:nvPicPr>
        <p:blipFill rotWithShape="1">
          <a:blip r:embed="rId2"/>
          <a:srcRect l="60583" t="21428" r="14329" b="13151"/>
          <a:stretch/>
        </p:blipFill>
        <p:spPr>
          <a:xfrm>
            <a:off x="7529512" y="275734"/>
            <a:ext cx="4662488" cy="6582266"/>
          </a:xfrm>
          <a:prstGeom prst="rect">
            <a:avLst/>
          </a:prstGeom>
        </p:spPr>
      </p:pic>
      <p:sp>
        <p:nvSpPr>
          <p:cNvPr id="5" name="Rectangle 4"/>
          <p:cNvSpPr/>
          <p:nvPr/>
        </p:nvSpPr>
        <p:spPr>
          <a:xfrm>
            <a:off x="1433512" y="1556624"/>
            <a:ext cx="6096000" cy="5078313"/>
          </a:xfrm>
          <a:prstGeom prst="rect">
            <a:avLst/>
          </a:prstGeom>
        </p:spPr>
        <p:txBody>
          <a:bodyPr>
            <a:spAutoFit/>
          </a:bodyPr>
          <a:lstStyle/>
          <a:p>
            <a:r>
              <a:rPr lang="en-IN" dirty="0"/>
              <a:t>This gauge consists of a wire stretched between</a:t>
            </a:r>
          </a:p>
          <a:p>
            <a:r>
              <a:rPr lang="en-IN" dirty="0"/>
              <a:t>two points in an insulating medium such as air.</a:t>
            </a:r>
          </a:p>
          <a:p>
            <a:endParaRPr lang="en-IN" dirty="0"/>
          </a:p>
          <a:p>
            <a:r>
              <a:rPr lang="en-IN" dirty="0"/>
              <a:t>The wires may be made of various copper nickel, chrome nickel or nickel iron alloys.</a:t>
            </a:r>
          </a:p>
          <a:p>
            <a:endParaRPr lang="en-IN" dirty="0"/>
          </a:p>
          <a:p>
            <a:r>
              <a:rPr lang="en-IN" dirty="0"/>
              <a:t>They are about 0.003 mm in diameter, have a gauge factor of 2 to 4 and sustain a force of 2 </a:t>
            </a:r>
            <a:r>
              <a:rPr lang="en-IN" dirty="0" err="1"/>
              <a:t>mN</a:t>
            </a:r>
            <a:r>
              <a:rPr lang="en-IN" dirty="0"/>
              <a:t>. The length of wire is 25 mm or less.</a:t>
            </a:r>
          </a:p>
          <a:p>
            <a:endParaRPr lang="en-IN" dirty="0"/>
          </a:p>
          <a:p>
            <a:r>
              <a:rPr lang="en-IN" dirty="0"/>
              <a:t>the </a:t>
            </a:r>
            <a:r>
              <a:rPr lang="en-IN" dirty="0" err="1"/>
              <a:t>flexture</a:t>
            </a:r>
            <a:r>
              <a:rPr lang="en-IN" dirty="0"/>
              <a:t> element is connected via a rod to a diaphragm which is used for sensing of pressure.</a:t>
            </a:r>
          </a:p>
          <a:p>
            <a:endParaRPr lang="en-IN" dirty="0"/>
          </a:p>
          <a:p>
            <a:r>
              <a:rPr lang="en-IN" dirty="0"/>
              <a:t>employ preloaded resistance wires connected in a Wheatstone bridge.</a:t>
            </a:r>
          </a:p>
          <a:p>
            <a:endParaRPr lang="en-IN" dirty="0"/>
          </a:p>
          <a:p>
            <a:endParaRPr lang="en-IN" dirty="0"/>
          </a:p>
          <a:p>
            <a:endParaRPr lang="en-US" dirty="0"/>
          </a:p>
        </p:txBody>
      </p:sp>
    </p:spTree>
    <p:extLst>
      <p:ext uri="{BB962C8B-B14F-4D97-AF65-F5344CB8AC3E}">
        <p14:creationId xmlns:p14="http://schemas.microsoft.com/office/powerpoint/2010/main" val="210402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IN" dirty="0"/>
              <a:t>At initial preload , the strains and resistances of the four arms are nominally equal. with the result the output voltage of the bridge </a:t>
            </a:r>
            <a:r>
              <a:rPr lang="en-US" dirty="0"/>
              <a:t>e</a:t>
            </a:r>
            <a:r>
              <a:rPr lang="en-US" baseline="-25000" dirty="0"/>
              <a:t>0 </a:t>
            </a:r>
            <a:r>
              <a:rPr lang="en-US" dirty="0"/>
              <a:t>=0.</a:t>
            </a:r>
          </a:p>
          <a:p>
            <a:r>
              <a:rPr lang="en-IN" dirty="0"/>
              <a:t>Application of pressure produces a small displacement which is about  0.004 mm (full scale), </a:t>
            </a:r>
          </a:p>
          <a:p>
            <a:r>
              <a:rPr lang="en-IN" dirty="0"/>
              <a:t>the displacement increases tension in two wires and decreases it in the other two, </a:t>
            </a:r>
          </a:p>
          <a:p>
            <a:r>
              <a:rPr lang="en-IN" dirty="0"/>
              <a:t>thereby increase the resistance of two wires which are in tension and decreasing the resistance of the remaining two wires. </a:t>
            </a:r>
          </a:p>
          <a:p>
            <a:r>
              <a:rPr lang="en-IN" dirty="0"/>
              <a:t>This causes an unbalance of the bridge producing an output voltage which is proportional to the input displacement and hence to the applied pressure.</a:t>
            </a:r>
          </a:p>
          <a:p>
            <a:r>
              <a:rPr lang="en-IN" dirty="0"/>
              <a:t>Electric resistance of each arm is 120 ohms to 1000 ohms. the input voltage to the bridge is 5 to 10 V, and the full scale output of the bridge is typically about 20 mV to 50 mV.</a:t>
            </a:r>
            <a:endParaRPr lang="en-US" dirty="0"/>
          </a:p>
        </p:txBody>
      </p:sp>
    </p:spTree>
    <p:extLst>
      <p:ext uri="{BB962C8B-B14F-4D97-AF65-F5344CB8AC3E}">
        <p14:creationId xmlns:p14="http://schemas.microsoft.com/office/powerpoint/2010/main" val="320902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525" y="70516"/>
            <a:ext cx="8911687" cy="675959"/>
          </a:xfrm>
        </p:spPr>
        <p:txBody>
          <a:bodyPr/>
          <a:lstStyle/>
          <a:p>
            <a:r>
              <a:rPr lang="en-US" dirty="0"/>
              <a:t>Bonded Wire Strain Gauges</a:t>
            </a:r>
          </a:p>
        </p:txBody>
      </p:sp>
      <p:sp>
        <p:nvSpPr>
          <p:cNvPr id="5" name="Rectangle 4"/>
          <p:cNvSpPr/>
          <p:nvPr/>
        </p:nvSpPr>
        <p:spPr>
          <a:xfrm>
            <a:off x="398919" y="557075"/>
            <a:ext cx="6415087" cy="4247317"/>
          </a:xfrm>
          <a:prstGeom prst="rect">
            <a:avLst/>
          </a:prstGeom>
        </p:spPr>
        <p:txBody>
          <a:bodyPr wrap="square">
            <a:spAutoFit/>
          </a:bodyPr>
          <a:lstStyle/>
          <a:p>
            <a:r>
              <a:rPr lang="en-IN" dirty="0"/>
              <a:t>The bonded metal-wire strain gauges are used for</a:t>
            </a:r>
          </a:p>
          <a:p>
            <a:r>
              <a:rPr lang="en-IN" dirty="0"/>
              <a:t>both stress analysis and for construction of transducers.</a:t>
            </a:r>
          </a:p>
          <a:p>
            <a:endParaRPr lang="en-IN" dirty="0"/>
          </a:p>
          <a:p>
            <a:r>
              <a:rPr lang="en-IN" dirty="0"/>
              <a:t>A resistance wire strain gauge consists of a grid of fine resistance wire of about 0.025 mm in diameter or less.</a:t>
            </a:r>
          </a:p>
          <a:p>
            <a:endParaRPr lang="en-IN" dirty="0"/>
          </a:p>
          <a:p>
            <a:r>
              <a:rPr lang="en-IN" dirty="0"/>
              <a:t>The grid is cemented to carrier (base) which may be a thin sheet of paper, a thin sheet of Bakelite or a sheet of Teflon.    </a:t>
            </a:r>
          </a:p>
          <a:p>
            <a:endParaRPr lang="en-IN" dirty="0"/>
          </a:p>
          <a:p>
            <a:r>
              <a:rPr lang="en-IN" dirty="0"/>
              <a:t>The wire is covered on top with a thin sheet of material so as to prevent it from any mechanical damage. </a:t>
            </a:r>
          </a:p>
          <a:p>
            <a:endParaRPr lang="en-IN" dirty="0"/>
          </a:p>
          <a:p>
            <a:r>
              <a:rPr lang="en-IN" dirty="0"/>
              <a:t>The spreading of wire permits a uniform distribution of stress over the grid.</a:t>
            </a:r>
            <a:endParaRPr lang="en-US" dirty="0"/>
          </a:p>
        </p:txBody>
      </p:sp>
      <p:pic>
        <p:nvPicPr>
          <p:cNvPr id="6" name="Picture 5"/>
          <p:cNvPicPr>
            <a:picLocks noChangeAspect="1"/>
          </p:cNvPicPr>
          <p:nvPr/>
        </p:nvPicPr>
        <p:blipFill rotWithShape="1">
          <a:blip r:embed="rId2"/>
          <a:srcRect l="62884" t="24024" r="9773" b="24414"/>
          <a:stretch/>
        </p:blipFill>
        <p:spPr>
          <a:xfrm>
            <a:off x="286002" y="4809634"/>
            <a:ext cx="2459578" cy="1444109"/>
          </a:xfrm>
          <a:prstGeom prst="rect">
            <a:avLst/>
          </a:prstGeom>
        </p:spPr>
      </p:pic>
      <p:sp>
        <p:nvSpPr>
          <p:cNvPr id="7" name="Rectangle 6"/>
          <p:cNvSpPr/>
          <p:nvPr/>
        </p:nvSpPr>
        <p:spPr>
          <a:xfrm>
            <a:off x="646803" y="6293019"/>
            <a:ext cx="1737976" cy="369332"/>
          </a:xfrm>
          <a:prstGeom prst="rect">
            <a:avLst/>
          </a:prstGeom>
        </p:spPr>
        <p:txBody>
          <a:bodyPr wrap="none">
            <a:spAutoFit/>
          </a:bodyPr>
          <a:lstStyle/>
          <a:p>
            <a:r>
              <a:rPr lang="en-US" dirty="0"/>
              <a:t>Bakelite sheet</a:t>
            </a:r>
          </a:p>
        </p:txBody>
      </p:sp>
      <p:pic>
        <p:nvPicPr>
          <p:cNvPr id="8" name="Picture 7"/>
          <p:cNvPicPr>
            <a:picLocks noChangeAspect="1"/>
          </p:cNvPicPr>
          <p:nvPr/>
        </p:nvPicPr>
        <p:blipFill rotWithShape="1">
          <a:blip r:embed="rId3"/>
          <a:srcRect t="15331" b="16041"/>
          <a:stretch/>
        </p:blipFill>
        <p:spPr>
          <a:xfrm>
            <a:off x="3606463" y="4693668"/>
            <a:ext cx="2144347" cy="1471613"/>
          </a:xfrm>
          <a:prstGeom prst="rect">
            <a:avLst/>
          </a:prstGeom>
        </p:spPr>
      </p:pic>
      <p:sp>
        <p:nvSpPr>
          <p:cNvPr id="9" name="Rectangle 8"/>
          <p:cNvSpPr/>
          <p:nvPr/>
        </p:nvSpPr>
        <p:spPr>
          <a:xfrm>
            <a:off x="4256885" y="6293019"/>
            <a:ext cx="843501" cy="369332"/>
          </a:xfrm>
          <a:prstGeom prst="rect">
            <a:avLst/>
          </a:prstGeom>
        </p:spPr>
        <p:txBody>
          <a:bodyPr wrap="none">
            <a:spAutoFit/>
          </a:bodyPr>
          <a:lstStyle/>
          <a:p>
            <a:r>
              <a:rPr lang="en-US" dirty="0"/>
              <a:t>Teflon</a:t>
            </a:r>
          </a:p>
        </p:txBody>
      </p:sp>
      <p:pic>
        <p:nvPicPr>
          <p:cNvPr id="10" name="Picture 9"/>
          <p:cNvPicPr>
            <a:picLocks noChangeAspect="1"/>
          </p:cNvPicPr>
          <p:nvPr/>
        </p:nvPicPr>
        <p:blipFill rotWithShape="1">
          <a:blip r:embed="rId4"/>
          <a:srcRect l="28625" t="16992" r="29977" b="31641"/>
          <a:stretch/>
        </p:blipFill>
        <p:spPr>
          <a:xfrm>
            <a:off x="6754017" y="746475"/>
            <a:ext cx="5386389" cy="5797200"/>
          </a:xfrm>
          <a:prstGeom prst="rect">
            <a:avLst/>
          </a:prstGeom>
        </p:spPr>
      </p:pic>
    </p:spTree>
    <p:extLst>
      <p:ext uri="{BB962C8B-B14F-4D97-AF65-F5344CB8AC3E}">
        <p14:creationId xmlns:p14="http://schemas.microsoft.com/office/powerpoint/2010/main" val="40533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t>The carrier is bonded with an adhesive material to the specimen under study.</a:t>
            </a:r>
          </a:p>
          <a:p>
            <a:r>
              <a:rPr lang="en-IN" dirty="0"/>
              <a:t>This permits a good transfer of strain from carrier to grid of wires.</a:t>
            </a:r>
          </a:p>
          <a:p>
            <a:r>
              <a:rPr lang="en-IN" dirty="0"/>
              <a:t>The wires may be made of various copper nickel, chrome nickel or nickel iron alloys.</a:t>
            </a:r>
          </a:p>
          <a:p>
            <a:r>
              <a:rPr lang="en-IN" dirty="0"/>
              <a:t>The size of the strain gauges varies with application. They can be as small as </a:t>
            </a:r>
            <a:r>
              <a:rPr lang="en-IN" dirty="0">
                <a:solidFill>
                  <a:srgbClr val="FF0000"/>
                </a:solidFill>
              </a:rPr>
              <a:t>3 mm by 3 cm </a:t>
            </a:r>
            <a:r>
              <a:rPr lang="en-IN" dirty="0"/>
              <a:t>square. Usually they are larger but seldom more than </a:t>
            </a:r>
            <a:r>
              <a:rPr lang="en-IN" dirty="0">
                <a:solidFill>
                  <a:srgbClr val="FF0000"/>
                </a:solidFill>
              </a:rPr>
              <a:t>25 mm long and 12.5 mm wide. </a:t>
            </a:r>
          </a:p>
          <a:p>
            <a:endParaRPr lang="en-US" dirty="0">
              <a:solidFill>
                <a:srgbClr val="FF0000"/>
              </a:solidFill>
            </a:endParaRPr>
          </a:p>
        </p:txBody>
      </p:sp>
    </p:spTree>
    <p:extLst>
      <p:ext uri="{BB962C8B-B14F-4D97-AF65-F5344CB8AC3E}">
        <p14:creationId xmlns:p14="http://schemas.microsoft.com/office/powerpoint/2010/main" val="3228434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8" y="124048"/>
            <a:ext cx="11558587" cy="1061815"/>
          </a:xfrm>
        </p:spPr>
        <p:txBody>
          <a:bodyPr>
            <a:normAutofit fontScale="90000"/>
          </a:bodyPr>
          <a:lstStyle/>
          <a:p>
            <a:r>
              <a:rPr lang="en-IN" dirty="0"/>
              <a:t>Resistance wire strain gauges should have the following characteristics: </a:t>
            </a:r>
            <a:br>
              <a:rPr lang="en-IN" dirty="0"/>
            </a:br>
            <a:endParaRPr lang="en-US" dirty="0"/>
          </a:p>
        </p:txBody>
      </p:sp>
      <p:sp>
        <p:nvSpPr>
          <p:cNvPr id="3" name="Content Placeholder 2"/>
          <p:cNvSpPr>
            <a:spLocks noGrp="1"/>
          </p:cNvSpPr>
          <p:nvPr>
            <p:ph idx="1"/>
          </p:nvPr>
        </p:nvSpPr>
        <p:spPr>
          <a:xfrm>
            <a:off x="528637" y="1800225"/>
            <a:ext cx="11558587" cy="4110997"/>
          </a:xfrm>
        </p:spPr>
        <p:txBody>
          <a:bodyPr>
            <a:normAutofit lnSpcReduction="10000"/>
          </a:bodyPr>
          <a:lstStyle/>
          <a:p>
            <a:pPr marL="0" indent="0">
              <a:buNone/>
            </a:pPr>
            <a:r>
              <a:rPr lang="en-IN" dirty="0"/>
              <a:t> (</a:t>
            </a:r>
            <a:r>
              <a:rPr lang="en-IN" dirty="0" err="1"/>
              <a:t>i</a:t>
            </a:r>
            <a:r>
              <a:rPr lang="en-IN" dirty="0"/>
              <a:t>) The strain gauge should have </a:t>
            </a:r>
            <a:r>
              <a:rPr lang="en-IN" dirty="0">
                <a:solidFill>
                  <a:srgbClr val="FF0000"/>
                </a:solidFill>
              </a:rPr>
              <a:t>a high value of gauge factor G</a:t>
            </a:r>
            <a:r>
              <a:rPr lang="en-IN" baseline="-25000" dirty="0">
                <a:solidFill>
                  <a:srgbClr val="FF0000"/>
                </a:solidFill>
              </a:rPr>
              <a:t>f</a:t>
            </a:r>
            <a:r>
              <a:rPr lang="en-IN" dirty="0">
                <a:solidFill>
                  <a:srgbClr val="FF0000"/>
                </a:solidFill>
              </a:rPr>
              <a:t> </a:t>
            </a:r>
            <a:r>
              <a:rPr lang="en-IN" dirty="0"/>
              <a:t>, indicates a  large change in resistance for a particular strain resulting in high sensitivity. </a:t>
            </a:r>
          </a:p>
          <a:p>
            <a:pPr marL="0" indent="0">
              <a:buNone/>
            </a:pPr>
            <a:endParaRPr lang="en-IN" dirty="0"/>
          </a:p>
          <a:p>
            <a:pPr marL="0" indent="0">
              <a:buNone/>
            </a:pPr>
            <a:r>
              <a:rPr lang="en-IN" dirty="0"/>
              <a:t>(ii) The </a:t>
            </a:r>
            <a:r>
              <a:rPr lang="en-IN" dirty="0">
                <a:solidFill>
                  <a:srgbClr val="FF0000"/>
                </a:solidFill>
              </a:rPr>
              <a:t>resistance of the strain gauge should be as high</a:t>
            </a:r>
            <a:r>
              <a:rPr lang="en-IN" dirty="0"/>
              <a:t> as possible since this 	minimizes the effects of undesirable variations of resistance in the 	measurement.</a:t>
            </a:r>
          </a:p>
          <a:p>
            <a:pPr marL="0" indent="0">
              <a:buNone/>
            </a:pPr>
            <a:r>
              <a:rPr lang="en-IN" dirty="0"/>
              <a:t>(iii) The strain gauges should have a </a:t>
            </a:r>
            <a:r>
              <a:rPr lang="en-IN" dirty="0">
                <a:solidFill>
                  <a:srgbClr val="FF0000"/>
                </a:solidFill>
              </a:rPr>
              <a:t>low resistance temperature co-efficient</a:t>
            </a:r>
            <a:r>
              <a:rPr lang="en-IN" dirty="0"/>
              <a:t>. This is essential to minimise errors on account of temperature variations which affect the accuracy of measurements.</a:t>
            </a:r>
          </a:p>
          <a:p>
            <a:pPr marL="0" indent="0">
              <a:buNone/>
            </a:pPr>
            <a:r>
              <a:rPr lang="en-IN" dirty="0"/>
              <a:t>(iv) The strain gauge </a:t>
            </a:r>
            <a:r>
              <a:rPr lang="en-IN" dirty="0">
                <a:solidFill>
                  <a:srgbClr val="FF0000"/>
                </a:solidFill>
              </a:rPr>
              <a:t>should not have any hysteresis effects </a:t>
            </a:r>
            <a:r>
              <a:rPr lang="en-IN" dirty="0"/>
              <a:t>in its response.</a:t>
            </a:r>
          </a:p>
          <a:p>
            <a:pPr marL="0" indent="0">
              <a:buNone/>
            </a:pPr>
            <a:r>
              <a:rPr lang="en-IN" dirty="0"/>
              <a:t>(v) the variations in resistance should be a linear function of the strain. </a:t>
            </a:r>
          </a:p>
          <a:p>
            <a:pPr marL="0" indent="0">
              <a:buNone/>
            </a:pPr>
            <a:r>
              <a:rPr lang="en-IN" dirty="0"/>
              <a:t>vi) The strain gauges are frequently used for dynamic measurements and hence their frequency response should be good. </a:t>
            </a:r>
            <a:r>
              <a:rPr lang="en-IN" dirty="0">
                <a:solidFill>
                  <a:srgbClr val="FF0000"/>
                </a:solidFill>
              </a:rPr>
              <a:t>The linearity should be maintained within accuracy limits over the entire frequency range</a:t>
            </a:r>
            <a:r>
              <a:rPr lang="en-IN" dirty="0"/>
              <a:t>. </a:t>
            </a:r>
          </a:p>
          <a:p>
            <a:pPr marL="0" indent="0">
              <a:buNone/>
            </a:pPr>
            <a:endParaRPr lang="en-US" dirty="0"/>
          </a:p>
        </p:txBody>
      </p:sp>
    </p:spTree>
    <p:extLst>
      <p:ext uri="{BB962C8B-B14F-4D97-AF65-F5344CB8AC3E}">
        <p14:creationId xmlns:p14="http://schemas.microsoft.com/office/powerpoint/2010/main" val="1450232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787" y="514350"/>
            <a:ext cx="11358563" cy="842963"/>
          </a:xfrm>
        </p:spPr>
        <p:txBody>
          <a:bodyPr>
            <a:normAutofit fontScale="90000"/>
          </a:bodyPr>
          <a:lstStyle/>
          <a:p>
            <a:r>
              <a:rPr lang="en-IN" sz="2000" b="1" dirty="0"/>
              <a:t>Base (Carrier)</a:t>
            </a:r>
            <a:br>
              <a:rPr lang="en-IN" sz="2000" b="1" dirty="0"/>
            </a:br>
            <a:r>
              <a:rPr lang="en-IN" sz="2000" b="1" dirty="0"/>
              <a:t>Several types of base or carrier materials are used to support the wires</a:t>
            </a:r>
            <a:r>
              <a:rPr lang="en-IN" b="1" dirty="0"/>
              <a:t>. </a:t>
            </a:r>
            <a:br>
              <a:rPr lang="en-IN" dirty="0"/>
            </a:br>
            <a:endParaRPr lang="en-US" dirty="0"/>
          </a:p>
        </p:txBody>
      </p:sp>
      <p:sp>
        <p:nvSpPr>
          <p:cNvPr id="3" name="Content Placeholder 2"/>
          <p:cNvSpPr>
            <a:spLocks noGrp="1"/>
          </p:cNvSpPr>
          <p:nvPr>
            <p:ph idx="1"/>
          </p:nvPr>
        </p:nvSpPr>
        <p:spPr>
          <a:xfrm>
            <a:off x="1257300" y="1354931"/>
            <a:ext cx="10122853" cy="1866900"/>
          </a:xfrm>
        </p:spPr>
        <p:txBody>
          <a:bodyPr>
            <a:normAutofit fontScale="92500" lnSpcReduction="20000"/>
          </a:bodyPr>
          <a:lstStyle/>
          <a:p>
            <a:r>
              <a:rPr lang="en-IN" dirty="0"/>
              <a:t>Impregnated paper is Used for room temperature applications. The range of some the other materials is : </a:t>
            </a:r>
          </a:p>
          <a:p>
            <a:pPr marL="0" indent="0">
              <a:buNone/>
            </a:pPr>
            <a:r>
              <a:rPr lang="en-IN" dirty="0"/>
              <a:t>	</a:t>
            </a:r>
            <a:r>
              <a:rPr lang="en-IN" b="1" dirty="0">
                <a:solidFill>
                  <a:srgbClr val="7030A0"/>
                </a:solidFill>
              </a:rPr>
              <a:t>Epoxy:</a:t>
            </a:r>
          </a:p>
          <a:p>
            <a:pPr marL="0" indent="0">
              <a:buNone/>
            </a:pPr>
            <a:r>
              <a:rPr lang="en-IN" b="1" dirty="0">
                <a:solidFill>
                  <a:srgbClr val="7030A0"/>
                </a:solidFill>
              </a:rPr>
              <a:t>		</a:t>
            </a:r>
            <a:r>
              <a:rPr lang="en-IN" b="1" dirty="0">
                <a:solidFill>
                  <a:srgbClr val="FF0000"/>
                </a:solidFill>
              </a:rPr>
              <a:t>-200°C to 150°C</a:t>
            </a:r>
            <a:r>
              <a:rPr lang="en-IN" dirty="0">
                <a:solidFill>
                  <a:srgbClr val="FF0000"/>
                </a:solidFill>
              </a:rPr>
              <a:t>, </a:t>
            </a:r>
          </a:p>
          <a:p>
            <a:r>
              <a:rPr lang="en-IN" b="1" dirty="0">
                <a:solidFill>
                  <a:srgbClr val="7030A0"/>
                </a:solidFill>
              </a:rPr>
              <a:t>Bakelite cellulose or fibre glass materials:</a:t>
            </a:r>
          </a:p>
          <a:p>
            <a:pPr marL="0" indent="0">
              <a:buNone/>
            </a:pPr>
            <a:r>
              <a:rPr lang="en-IN" dirty="0">
                <a:solidFill>
                  <a:schemeClr val="accent1"/>
                </a:solidFill>
              </a:rPr>
              <a:t>	 	</a:t>
            </a:r>
            <a:r>
              <a:rPr lang="en-IN" b="1" dirty="0">
                <a:solidFill>
                  <a:srgbClr val="FF0000"/>
                </a:solidFill>
              </a:rPr>
              <a:t>-</a:t>
            </a:r>
            <a:r>
              <a:rPr lang="en-IN" b="1" dirty="0" err="1">
                <a:solidFill>
                  <a:srgbClr val="FF0000"/>
                </a:solidFill>
              </a:rPr>
              <a:t>upto</a:t>
            </a:r>
            <a:r>
              <a:rPr lang="en-IN" b="1" dirty="0">
                <a:solidFill>
                  <a:srgbClr val="FF0000"/>
                </a:solidFill>
              </a:rPr>
              <a:t> 200°C for continuous operation and 300°C for limited operation</a:t>
            </a:r>
          </a:p>
        </p:txBody>
      </p:sp>
      <p:sp>
        <p:nvSpPr>
          <p:cNvPr id="4" name="Rectangle 3"/>
          <p:cNvSpPr/>
          <p:nvPr/>
        </p:nvSpPr>
        <p:spPr>
          <a:xfrm>
            <a:off x="1135543" y="3037165"/>
            <a:ext cx="1329210" cy="369332"/>
          </a:xfrm>
          <a:prstGeom prst="rect">
            <a:avLst/>
          </a:prstGeom>
        </p:spPr>
        <p:txBody>
          <a:bodyPr wrap="none">
            <a:spAutoFit/>
          </a:bodyPr>
          <a:lstStyle/>
          <a:p>
            <a:r>
              <a:rPr lang="en-US" b="1" dirty="0">
                <a:solidFill>
                  <a:schemeClr val="tx1">
                    <a:lumMod val="85000"/>
                    <a:lumOff val="15000"/>
                  </a:schemeClr>
                </a:solidFill>
                <a:latin typeface="+mj-lt"/>
                <a:ea typeface="+mj-ea"/>
                <a:cs typeface="+mj-cs"/>
              </a:rPr>
              <a:t>Adhesives</a:t>
            </a:r>
          </a:p>
        </p:txBody>
      </p:sp>
      <p:sp>
        <p:nvSpPr>
          <p:cNvPr id="5" name="Rectangle 4"/>
          <p:cNvSpPr/>
          <p:nvPr/>
        </p:nvSpPr>
        <p:spPr>
          <a:xfrm>
            <a:off x="1800147" y="3406497"/>
            <a:ext cx="9419270" cy="1200329"/>
          </a:xfrm>
          <a:prstGeom prst="rect">
            <a:avLst/>
          </a:prstGeom>
        </p:spPr>
        <p:txBody>
          <a:bodyPr wrap="square">
            <a:spAutoFit/>
          </a:bodyPr>
          <a:lstStyle/>
          <a:p>
            <a:pPr marL="285750" indent="-285750">
              <a:buFont typeface="Wingdings" panose="05000000000000000000" pitchFamily="2" charset="2"/>
              <a:buChar char="q"/>
            </a:pPr>
            <a:r>
              <a:rPr lang="en-IN" dirty="0" err="1"/>
              <a:t>Ethylcellucose</a:t>
            </a:r>
            <a:r>
              <a:rPr lang="en-IN" dirty="0"/>
              <a:t> cement, </a:t>
            </a:r>
            <a:r>
              <a:rPr lang="en-IN" dirty="0" err="1"/>
              <a:t>nitrocellucose</a:t>
            </a:r>
            <a:r>
              <a:rPr lang="en-IN" dirty="0"/>
              <a:t> cement. </a:t>
            </a:r>
            <a:r>
              <a:rPr lang="en-IN" dirty="0" err="1"/>
              <a:t>bakelite</a:t>
            </a:r>
            <a:r>
              <a:rPr lang="en-IN" dirty="0"/>
              <a:t> cement and epoxy cement are some of the commonly used adhesive materials.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The temperature range up to which they can be used is usually below </a:t>
            </a:r>
            <a:r>
              <a:rPr lang="en-IN" b="1" dirty="0">
                <a:solidFill>
                  <a:srgbClr val="7030A0"/>
                </a:solidFill>
              </a:rPr>
              <a:t>175°C</a:t>
            </a:r>
            <a:r>
              <a:rPr lang="en-IN" dirty="0"/>
              <a:t>.</a:t>
            </a:r>
          </a:p>
        </p:txBody>
      </p:sp>
      <p:sp>
        <p:nvSpPr>
          <p:cNvPr id="6" name="Rectangle 5"/>
          <p:cNvSpPr/>
          <p:nvPr/>
        </p:nvSpPr>
        <p:spPr>
          <a:xfrm>
            <a:off x="1375993" y="4738448"/>
            <a:ext cx="848309" cy="369332"/>
          </a:xfrm>
          <a:prstGeom prst="rect">
            <a:avLst/>
          </a:prstGeom>
        </p:spPr>
        <p:txBody>
          <a:bodyPr wrap="none">
            <a:spAutoFit/>
          </a:bodyPr>
          <a:lstStyle/>
          <a:p>
            <a:r>
              <a:rPr lang="en-US" b="1" dirty="0"/>
              <a:t>Leads</a:t>
            </a:r>
          </a:p>
        </p:txBody>
      </p:sp>
      <p:sp>
        <p:nvSpPr>
          <p:cNvPr id="7" name="Rectangle 6"/>
          <p:cNvSpPr/>
          <p:nvPr/>
        </p:nvSpPr>
        <p:spPr>
          <a:xfrm>
            <a:off x="2919413" y="5002766"/>
            <a:ext cx="8460740" cy="646331"/>
          </a:xfrm>
          <a:prstGeom prst="rect">
            <a:avLst/>
          </a:prstGeom>
        </p:spPr>
        <p:txBody>
          <a:bodyPr wrap="square">
            <a:spAutoFit/>
          </a:bodyPr>
          <a:lstStyle/>
          <a:p>
            <a:r>
              <a:rPr lang="en-IN" dirty="0"/>
              <a:t>The leads should be of such materials which have low and stable resistivity and also a </a:t>
            </a:r>
            <a:r>
              <a:rPr lang="en-IN" b="1" dirty="0">
                <a:solidFill>
                  <a:srgbClr val="7030A0"/>
                </a:solidFill>
              </a:rPr>
              <a:t>low resistance temperature co-efficient</a:t>
            </a:r>
            <a:r>
              <a:rPr lang="en-IN" dirty="0"/>
              <a:t>. </a:t>
            </a:r>
            <a:endParaRPr lang="en-US" dirty="0"/>
          </a:p>
        </p:txBody>
      </p:sp>
    </p:spTree>
    <p:extLst>
      <p:ext uri="{BB962C8B-B14F-4D97-AF65-F5344CB8AC3E}">
        <p14:creationId xmlns:p14="http://schemas.microsoft.com/office/powerpoint/2010/main" val="1529352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6779" t="39580" r="24322" b="26008"/>
          <a:stretch/>
        </p:blipFill>
        <p:spPr>
          <a:xfrm>
            <a:off x="1771651" y="1905000"/>
            <a:ext cx="10172699" cy="2888625"/>
          </a:xfrm>
          <a:prstGeom prst="rect">
            <a:avLst/>
          </a:prstGeom>
        </p:spPr>
      </p:pic>
      <p:sp>
        <p:nvSpPr>
          <p:cNvPr id="5" name="Rectangle 4"/>
          <p:cNvSpPr/>
          <p:nvPr/>
        </p:nvSpPr>
        <p:spPr>
          <a:xfrm>
            <a:off x="4543130" y="5705183"/>
            <a:ext cx="1903085" cy="369332"/>
          </a:xfrm>
          <a:prstGeom prst="rect">
            <a:avLst/>
          </a:prstGeom>
        </p:spPr>
        <p:txBody>
          <a:bodyPr wrap="none">
            <a:spAutoFit/>
          </a:bodyPr>
          <a:lstStyle/>
          <a:p>
            <a:r>
              <a:rPr lang="en-US" dirty="0">
                <a:solidFill>
                  <a:srgbClr val="040C28"/>
                </a:solidFill>
                <a:latin typeface="Google Sans"/>
              </a:rPr>
              <a:t>Mo-Molybdenum</a:t>
            </a:r>
            <a:endParaRPr lang="en-US" dirty="0"/>
          </a:p>
        </p:txBody>
      </p:sp>
    </p:spTree>
    <p:extLst>
      <p:ext uri="{BB962C8B-B14F-4D97-AF65-F5344CB8AC3E}">
        <p14:creationId xmlns:p14="http://schemas.microsoft.com/office/powerpoint/2010/main" val="242489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049" y="90710"/>
            <a:ext cx="10775563" cy="328390"/>
          </a:xfrm>
        </p:spPr>
        <p:txBody>
          <a:bodyPr>
            <a:normAutofit fontScale="90000"/>
          </a:bodyPr>
          <a:lstStyle/>
          <a:p>
            <a:pPr algn="ctr"/>
            <a:r>
              <a:rPr lang="en-IN" b="1" dirty="0">
                <a:solidFill>
                  <a:srgbClr val="7030A0"/>
                </a:solidFill>
              </a:rPr>
              <a:t>potentiometer</a:t>
            </a:r>
            <a:endParaRPr lang="en-US" b="1" dirty="0">
              <a:solidFill>
                <a:srgbClr val="7030A0"/>
              </a:solidFill>
            </a:endParaRPr>
          </a:p>
        </p:txBody>
      </p:sp>
      <p:sp>
        <p:nvSpPr>
          <p:cNvPr id="3" name="Content Placeholder 2"/>
          <p:cNvSpPr>
            <a:spLocks noGrp="1"/>
          </p:cNvSpPr>
          <p:nvPr>
            <p:ph idx="1"/>
          </p:nvPr>
        </p:nvSpPr>
        <p:spPr>
          <a:xfrm>
            <a:off x="729049" y="723900"/>
            <a:ext cx="10886774" cy="2146300"/>
          </a:xfrm>
        </p:spPr>
        <p:txBody>
          <a:bodyPr>
            <a:normAutofit lnSpcReduction="10000"/>
          </a:bodyPr>
          <a:lstStyle/>
          <a:p>
            <a:r>
              <a:rPr lang="en-IN" dirty="0"/>
              <a:t>Basically a resistance potentiometer, or simply a </a:t>
            </a:r>
            <a:r>
              <a:rPr lang="en-IN" b="1" dirty="0">
                <a:solidFill>
                  <a:schemeClr val="accent1"/>
                </a:solidFill>
              </a:rPr>
              <a:t>POT</a:t>
            </a:r>
            <a:r>
              <a:rPr lang="en-IN" dirty="0"/>
              <a:t>, (a resistive potentiometer used for the purposes of </a:t>
            </a:r>
            <a:r>
              <a:rPr lang="en-IN" b="1" dirty="0">
                <a:solidFill>
                  <a:schemeClr val="accent1"/>
                </a:solidFill>
              </a:rPr>
              <a:t>voltage division</a:t>
            </a:r>
            <a:r>
              <a:rPr lang="en-IN" dirty="0"/>
              <a:t> is called a POT)</a:t>
            </a:r>
          </a:p>
          <a:p>
            <a:r>
              <a:rPr lang="en-IN" dirty="0"/>
              <a:t> consists of a resistive element provided with a sliding contact. This sliding contact is called a </a:t>
            </a:r>
            <a:r>
              <a:rPr lang="en-IN" b="1" dirty="0">
                <a:solidFill>
                  <a:schemeClr val="accent1"/>
                </a:solidFill>
              </a:rPr>
              <a:t>wiper</a:t>
            </a:r>
            <a:r>
              <a:rPr lang="en-IN" dirty="0"/>
              <a:t>. The motion of the sliding contact may be </a:t>
            </a:r>
            <a:r>
              <a:rPr lang="en-IN" b="1" dirty="0" err="1">
                <a:solidFill>
                  <a:schemeClr val="accent1"/>
                </a:solidFill>
              </a:rPr>
              <a:t>translatory</a:t>
            </a:r>
            <a:r>
              <a:rPr lang="en-IN" dirty="0"/>
              <a:t> or </a:t>
            </a:r>
            <a:r>
              <a:rPr lang="en-IN" b="1" dirty="0">
                <a:solidFill>
                  <a:schemeClr val="accent1"/>
                </a:solidFill>
              </a:rPr>
              <a:t>rotational.</a:t>
            </a:r>
          </a:p>
          <a:p>
            <a:r>
              <a:rPr lang="en-IN" dirty="0"/>
              <a:t>Some POTS use the </a:t>
            </a:r>
            <a:r>
              <a:rPr lang="en-IN" b="1" dirty="0">
                <a:solidFill>
                  <a:schemeClr val="accent1"/>
                </a:solidFill>
              </a:rPr>
              <a:t>combination of the two motions</a:t>
            </a:r>
            <a:r>
              <a:rPr lang="en-IN" dirty="0"/>
              <a:t>, i.e., </a:t>
            </a:r>
            <a:r>
              <a:rPr lang="en-IN" b="1" dirty="0">
                <a:solidFill>
                  <a:schemeClr val="accent1"/>
                </a:solidFill>
              </a:rPr>
              <a:t>translational as well as rotational</a:t>
            </a:r>
            <a:r>
              <a:rPr lang="en-IN" dirty="0"/>
              <a:t>. These POTS have their resistive element in the form of a </a:t>
            </a:r>
            <a:r>
              <a:rPr lang="en-IN" b="1" dirty="0">
                <a:solidFill>
                  <a:schemeClr val="accent1"/>
                </a:solidFill>
              </a:rPr>
              <a:t>helix</a:t>
            </a:r>
            <a:r>
              <a:rPr lang="en-IN" dirty="0"/>
              <a:t> and therefore, they are called </a:t>
            </a:r>
            <a:r>
              <a:rPr lang="en-IN" b="1" u="sng" dirty="0" err="1">
                <a:solidFill>
                  <a:schemeClr val="accent1"/>
                </a:solidFill>
              </a:rPr>
              <a:t>helipots</a:t>
            </a:r>
            <a:r>
              <a:rPr lang="en-IN" dirty="0"/>
              <a:t>.</a:t>
            </a:r>
            <a:endParaRPr lang="en-IN" b="1" dirty="0">
              <a:solidFill>
                <a:schemeClr val="accent1"/>
              </a:solidFill>
            </a:endParaRPr>
          </a:p>
          <a:p>
            <a:endParaRPr lang="en-US" b="1" dirty="0">
              <a:solidFill>
                <a:schemeClr val="accent1"/>
              </a:solidFill>
            </a:endParaRPr>
          </a:p>
        </p:txBody>
      </p:sp>
      <p:pic>
        <p:nvPicPr>
          <p:cNvPr id="4" name="Picture 3"/>
          <p:cNvPicPr>
            <a:picLocks noChangeAspect="1"/>
          </p:cNvPicPr>
          <p:nvPr/>
        </p:nvPicPr>
        <p:blipFill rotWithShape="1">
          <a:blip r:embed="rId2"/>
          <a:srcRect l="50390" t="30035" r="24720" b="37326"/>
          <a:stretch/>
        </p:blipFill>
        <p:spPr>
          <a:xfrm>
            <a:off x="729049" y="2870200"/>
            <a:ext cx="5405051" cy="3860800"/>
          </a:xfrm>
          <a:prstGeom prst="rect">
            <a:avLst/>
          </a:prstGeom>
        </p:spPr>
      </p:pic>
      <p:pic>
        <p:nvPicPr>
          <p:cNvPr id="5" name="Picture 4"/>
          <p:cNvPicPr>
            <a:picLocks noChangeAspect="1"/>
          </p:cNvPicPr>
          <p:nvPr/>
        </p:nvPicPr>
        <p:blipFill rotWithShape="1">
          <a:blip r:embed="rId2"/>
          <a:srcRect l="49902" t="62847" r="23841" b="5729"/>
          <a:stretch/>
        </p:blipFill>
        <p:spPr>
          <a:xfrm>
            <a:off x="6770879" y="3416300"/>
            <a:ext cx="5421121" cy="3149600"/>
          </a:xfrm>
          <a:prstGeom prst="rect">
            <a:avLst/>
          </a:prstGeom>
        </p:spPr>
      </p:pic>
    </p:spTree>
    <p:extLst>
      <p:ext uri="{BB962C8B-B14F-4D97-AF65-F5344CB8AC3E}">
        <p14:creationId xmlns:p14="http://schemas.microsoft.com/office/powerpoint/2010/main" val="256567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425" y="90710"/>
            <a:ext cx="8911687" cy="1280890"/>
          </a:xfrm>
        </p:spPr>
        <p:txBody>
          <a:bodyPr/>
          <a:lstStyle/>
          <a:p>
            <a:r>
              <a:rPr lang="en-IN" dirty="0"/>
              <a:t>Bonded metal foil strain gauges </a:t>
            </a:r>
            <a:br>
              <a:rPr lang="en-IN" dirty="0"/>
            </a:br>
            <a:endParaRPr lang="en-US" dirty="0"/>
          </a:p>
        </p:txBody>
      </p:sp>
      <p:pic>
        <p:nvPicPr>
          <p:cNvPr id="4" name="Content Placeholder 3"/>
          <p:cNvPicPr>
            <a:picLocks noGrp="1" noChangeAspect="1"/>
          </p:cNvPicPr>
          <p:nvPr>
            <p:ph idx="1"/>
          </p:nvPr>
        </p:nvPicPr>
        <p:blipFill rotWithShape="1">
          <a:blip r:embed="rId2"/>
          <a:srcRect l="26566" t="34665" r="58682" b="36595"/>
          <a:stretch/>
        </p:blipFill>
        <p:spPr>
          <a:xfrm>
            <a:off x="8063180" y="1371600"/>
            <a:ext cx="3909745" cy="2843213"/>
          </a:xfrm>
          <a:prstGeom prst="rect">
            <a:avLst/>
          </a:prstGeom>
        </p:spPr>
      </p:pic>
      <p:pic>
        <p:nvPicPr>
          <p:cNvPr id="5" name="Picture 4"/>
          <p:cNvPicPr>
            <a:picLocks noChangeAspect="1"/>
          </p:cNvPicPr>
          <p:nvPr/>
        </p:nvPicPr>
        <p:blipFill rotWithShape="1">
          <a:blip r:embed="rId3"/>
          <a:srcRect l="25879" t="40626" r="30966" b="31836"/>
          <a:stretch/>
        </p:blipFill>
        <p:spPr>
          <a:xfrm>
            <a:off x="7378700" y="4586287"/>
            <a:ext cx="4813300" cy="2014538"/>
          </a:xfrm>
          <a:prstGeom prst="rect">
            <a:avLst/>
          </a:prstGeom>
        </p:spPr>
      </p:pic>
      <p:sp>
        <p:nvSpPr>
          <p:cNvPr id="6" name="Rectangle 5"/>
          <p:cNvSpPr/>
          <p:nvPr/>
        </p:nvSpPr>
        <p:spPr>
          <a:xfrm>
            <a:off x="977900" y="1038880"/>
            <a:ext cx="6540903" cy="2585323"/>
          </a:xfrm>
          <a:prstGeom prst="rect">
            <a:avLst/>
          </a:prstGeom>
        </p:spPr>
        <p:txBody>
          <a:bodyPr wrap="square">
            <a:spAutoFit/>
          </a:bodyPr>
          <a:lstStyle/>
          <a:p>
            <a:pPr marL="285750" indent="-285750">
              <a:buFont typeface="Wingdings" panose="05000000000000000000" pitchFamily="2" charset="2"/>
              <a:buChar char="v"/>
            </a:pPr>
            <a:r>
              <a:rPr lang="en-IN" dirty="0"/>
              <a:t>In foil gauges, the required grid pattern is formed with a very thin foil which is the same material used for wire gauges.</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 Due to the larger surface area to area of cross-section ratio, it has a higher heat dissipation capability and hence better thermal stability. </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The strain reproducibility is excellent</a:t>
            </a:r>
            <a:endParaRPr lang="en-US" dirty="0"/>
          </a:p>
        </p:txBody>
      </p:sp>
      <p:sp>
        <p:nvSpPr>
          <p:cNvPr id="7" name="Rectangle 6"/>
          <p:cNvSpPr/>
          <p:nvPr/>
        </p:nvSpPr>
        <p:spPr>
          <a:xfrm>
            <a:off x="787400" y="4572373"/>
            <a:ext cx="6096000" cy="1754326"/>
          </a:xfrm>
          <a:prstGeom prst="rect">
            <a:avLst/>
          </a:prstGeom>
        </p:spPr>
        <p:txBody>
          <a:bodyPr>
            <a:spAutoFit/>
          </a:bodyPr>
          <a:lstStyle/>
          <a:p>
            <a:r>
              <a:rPr lang="en-IN" dirty="0">
                <a:solidFill>
                  <a:srgbClr val="000000"/>
                </a:solidFill>
                <a:latin typeface="Work Sans"/>
              </a:rPr>
              <a:t>When a force or pressure is applied to the device, its physical dimensions will change. </a:t>
            </a:r>
          </a:p>
          <a:p>
            <a:endParaRPr lang="en-IN" dirty="0">
              <a:solidFill>
                <a:srgbClr val="000000"/>
              </a:solidFill>
              <a:latin typeface="Work Sans"/>
            </a:endParaRPr>
          </a:p>
          <a:p>
            <a:r>
              <a:rPr lang="en-IN" dirty="0">
                <a:solidFill>
                  <a:srgbClr val="000000"/>
                </a:solidFill>
                <a:latin typeface="Work Sans"/>
              </a:rPr>
              <a:t>Since a metal foil strain gauge is pasted on its surface, the dimensions of the metal foil strain gauge change, which causes it to change its resistance.</a:t>
            </a:r>
            <a:endParaRPr lang="en-US" dirty="0"/>
          </a:p>
        </p:txBody>
      </p:sp>
    </p:spTree>
    <p:extLst>
      <p:ext uri="{BB962C8B-B14F-4D97-AF65-F5344CB8AC3E}">
        <p14:creationId xmlns:p14="http://schemas.microsoft.com/office/powerpoint/2010/main" val="390125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3425" y="419100"/>
            <a:ext cx="10618787" cy="3777622"/>
          </a:xfrm>
        </p:spPr>
        <p:txBody>
          <a:bodyPr/>
          <a:lstStyle/>
          <a:p>
            <a:r>
              <a:rPr lang="en-IN" dirty="0"/>
              <a:t>When a force or pressure is applied to the device, its physical dimensions will change. </a:t>
            </a:r>
          </a:p>
          <a:p>
            <a:r>
              <a:rPr lang="en-IN" dirty="0"/>
              <a:t>Since a metal foil strain gauge is pasted on its surface, the dimensions of the metal foil strain gauge change, which causes it to change its resistance.</a:t>
            </a:r>
          </a:p>
          <a:p>
            <a:r>
              <a:rPr lang="en-IN" dirty="0"/>
              <a:t>This change in resistance can be measured by connecting this gauge in one of the 4 arms of the balanced Wheatstone bridge. </a:t>
            </a:r>
          </a:p>
          <a:p>
            <a:r>
              <a:rPr lang="en-IN" dirty="0"/>
              <a:t>This connection makes the bridge unbalance, and some output voltage will be generated which gives the value of resistance. </a:t>
            </a:r>
          </a:p>
          <a:p>
            <a:r>
              <a:rPr lang="en-IN" dirty="0"/>
              <a:t>This measured resistance gives the applied force.</a:t>
            </a:r>
          </a:p>
          <a:p>
            <a:endParaRPr lang="en-US" dirty="0"/>
          </a:p>
        </p:txBody>
      </p:sp>
      <p:pic>
        <p:nvPicPr>
          <p:cNvPr id="4" name="Picture 3"/>
          <p:cNvPicPr>
            <a:picLocks noChangeAspect="1"/>
          </p:cNvPicPr>
          <p:nvPr/>
        </p:nvPicPr>
        <p:blipFill>
          <a:blip r:embed="rId2"/>
          <a:stretch>
            <a:fillRect/>
          </a:stretch>
        </p:blipFill>
        <p:spPr>
          <a:xfrm>
            <a:off x="8809037" y="4357688"/>
            <a:ext cx="2695575" cy="1553534"/>
          </a:xfrm>
          <a:prstGeom prst="rect">
            <a:avLst/>
          </a:prstGeom>
        </p:spPr>
      </p:pic>
    </p:spTree>
    <p:extLst>
      <p:ext uri="{BB962C8B-B14F-4D97-AF65-F5344CB8AC3E}">
        <p14:creationId xmlns:p14="http://schemas.microsoft.com/office/powerpoint/2010/main" val="1801220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38" y="328613"/>
            <a:ext cx="10975974" cy="5582609"/>
          </a:xfrm>
        </p:spPr>
        <p:txBody>
          <a:bodyPr>
            <a:normAutofit/>
          </a:bodyPr>
          <a:lstStyle/>
          <a:p>
            <a:pPr marL="0" indent="0" fontAlgn="base">
              <a:buNone/>
            </a:pPr>
            <a:r>
              <a:rPr lang="en-IN" b="1" u="sng" dirty="0">
                <a:solidFill>
                  <a:srgbClr val="FF0000"/>
                </a:solidFill>
              </a:rPr>
              <a:t>Specifications of Bonded Strain Gauge :</a:t>
            </a:r>
          </a:p>
          <a:p>
            <a:pPr marL="0" indent="0" fontAlgn="base">
              <a:buNone/>
            </a:pPr>
            <a:r>
              <a:rPr lang="en-IN" b="1" dirty="0">
                <a:solidFill>
                  <a:schemeClr val="bg2">
                    <a:lumMod val="50000"/>
                  </a:schemeClr>
                </a:solidFill>
              </a:rPr>
              <a:t>Typical size </a:t>
            </a:r>
            <a:r>
              <a:rPr lang="en-IN" dirty="0"/>
              <a:t>- Typically 3mm × 3mm × 3mm, but some times bigger than 2.5mm × 12.5mm</a:t>
            </a:r>
          </a:p>
          <a:p>
            <a:pPr marL="0" indent="0" fontAlgn="base">
              <a:buNone/>
            </a:pPr>
            <a:r>
              <a:rPr lang="en-IN" b="1" dirty="0">
                <a:solidFill>
                  <a:schemeClr val="bg2">
                    <a:lumMod val="50000"/>
                  </a:schemeClr>
                </a:solidFill>
              </a:rPr>
              <a:t>Resistance</a:t>
            </a:r>
            <a:r>
              <a:rPr lang="en-IN" dirty="0"/>
              <a:t> - 120Ω to 1000Ω</a:t>
            </a:r>
          </a:p>
          <a:p>
            <a:pPr marL="0" indent="0" fontAlgn="base">
              <a:buNone/>
            </a:pPr>
            <a:r>
              <a:rPr lang="en-IN" b="1" dirty="0">
                <a:solidFill>
                  <a:schemeClr val="bg2">
                    <a:lumMod val="50000"/>
                  </a:schemeClr>
                </a:solidFill>
              </a:rPr>
              <a:t>Maximum excitation voltage </a:t>
            </a:r>
            <a:r>
              <a:rPr lang="en-IN" dirty="0"/>
              <a:t>- 5 V to 10 V</a:t>
            </a:r>
          </a:p>
          <a:p>
            <a:pPr marL="0" indent="0" fontAlgn="base">
              <a:buNone/>
            </a:pPr>
            <a:r>
              <a:rPr lang="en-IN" b="1" dirty="0">
                <a:solidFill>
                  <a:schemeClr val="bg2">
                    <a:lumMod val="50000"/>
                  </a:schemeClr>
                </a:solidFill>
              </a:rPr>
              <a:t>Construction material </a:t>
            </a:r>
            <a:r>
              <a:rPr lang="en-IN" dirty="0"/>
              <a:t>- </a:t>
            </a:r>
            <a:r>
              <a:rPr lang="en-IN" dirty="0" err="1"/>
              <a:t>Nichrome</a:t>
            </a:r>
            <a:r>
              <a:rPr lang="en-IN" dirty="0"/>
              <a:t>-copper, nickel-chromium, or nickel-ferrous alloys.</a:t>
            </a:r>
          </a:p>
          <a:p>
            <a:pPr marL="0" indent="0" fontAlgn="base">
              <a:buNone/>
            </a:pPr>
            <a:r>
              <a:rPr lang="en-IN" b="1" u="sng" dirty="0">
                <a:solidFill>
                  <a:srgbClr val="FF0000"/>
                </a:solidFill>
              </a:rPr>
              <a:t>Advantages of Bonded Strain Gauge :</a:t>
            </a:r>
          </a:p>
          <a:p>
            <a:pPr marL="0" indent="0" fontAlgn="base">
              <a:buNone/>
            </a:pPr>
            <a:r>
              <a:rPr lang="en-IN" dirty="0"/>
              <a:t>Accuracy is more.</a:t>
            </a:r>
          </a:p>
          <a:p>
            <a:pPr marL="0" indent="0" fontAlgn="base">
              <a:buNone/>
            </a:pPr>
            <a:r>
              <a:rPr lang="en-IN" dirty="0"/>
              <a:t>This can be available in different shapes.</a:t>
            </a:r>
          </a:p>
          <a:p>
            <a:pPr marL="0" indent="0" fontAlgn="base">
              <a:buNone/>
            </a:pPr>
            <a:r>
              <a:rPr lang="en-IN" dirty="0"/>
              <a:t>High sensitivity and stability.</a:t>
            </a:r>
          </a:p>
          <a:p>
            <a:pPr marL="0" indent="0" fontAlgn="base">
              <a:buNone/>
            </a:pPr>
            <a:r>
              <a:rPr lang="en-IN" dirty="0"/>
              <a:t>Perfect bonding can be done.</a:t>
            </a:r>
          </a:p>
          <a:p>
            <a:pPr marL="0" indent="0" fontAlgn="base">
              <a:buNone/>
            </a:pPr>
            <a:r>
              <a:rPr lang="en-IN" dirty="0"/>
              <a:t>Can measure high pressure.</a:t>
            </a:r>
          </a:p>
          <a:p>
            <a:pPr marL="0" indent="0" fontAlgn="base">
              <a:buNone/>
            </a:pPr>
            <a:r>
              <a:rPr lang="en-IN" b="1" u="sng" dirty="0">
                <a:solidFill>
                  <a:srgbClr val="FF0000"/>
                </a:solidFill>
              </a:rPr>
              <a:t>Disadvantages of Bonded Strain Gauge :</a:t>
            </a:r>
          </a:p>
          <a:p>
            <a:pPr marL="0" indent="0" fontAlgn="base">
              <a:buNone/>
            </a:pPr>
            <a:r>
              <a:rPr lang="en-IN" dirty="0"/>
              <a:t>These are sensitive to change in temperature.</a:t>
            </a:r>
          </a:p>
          <a:p>
            <a:pPr marL="0" indent="0">
              <a:buNone/>
            </a:pPr>
            <a:endParaRPr lang="en-US" dirty="0"/>
          </a:p>
        </p:txBody>
      </p:sp>
    </p:spTree>
    <p:extLst>
      <p:ext uri="{BB962C8B-B14F-4D97-AF65-F5344CB8AC3E}">
        <p14:creationId xmlns:p14="http://schemas.microsoft.com/office/powerpoint/2010/main" val="2099905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b="1" u="sng" dirty="0">
                <a:solidFill>
                  <a:srgbClr val="FF0000"/>
                </a:solidFill>
                <a:effectLst>
                  <a:outerShdw blurRad="38100" dist="38100" dir="2700000" algn="tl">
                    <a:srgbClr val="000000">
                      <a:alpha val="43137"/>
                    </a:srgbClr>
                  </a:outerShdw>
                </a:effectLst>
              </a:rPr>
              <a:t>Hooke's law</a:t>
            </a:r>
            <a:r>
              <a:rPr lang="en-IN" dirty="0"/>
              <a:t> gives a relationship between stress and strain for linear stress-strain curve (i.e., for elastic limits) in terns of modulus of elasticity of the material under stress.</a:t>
            </a:r>
          </a:p>
          <a:p>
            <a:pPr marL="0" indent="0">
              <a:buNone/>
            </a:pPr>
            <a:r>
              <a:rPr lang="en-IN" dirty="0"/>
              <a:t>	 Hooke's law may be written as : </a:t>
            </a:r>
            <a:endParaRPr lang="en-US" dirty="0"/>
          </a:p>
        </p:txBody>
      </p:sp>
      <p:pic>
        <p:nvPicPr>
          <p:cNvPr id="4" name="Picture 3"/>
          <p:cNvPicPr>
            <a:picLocks noChangeAspect="1"/>
          </p:cNvPicPr>
          <p:nvPr/>
        </p:nvPicPr>
        <p:blipFill rotWithShape="1">
          <a:blip r:embed="rId2"/>
          <a:srcRect l="30161" t="34961" r="51501" b="62694"/>
          <a:stretch/>
        </p:blipFill>
        <p:spPr>
          <a:xfrm>
            <a:off x="6872287" y="2871788"/>
            <a:ext cx="2957513" cy="471488"/>
          </a:xfrm>
          <a:prstGeom prst="rect">
            <a:avLst/>
          </a:prstGeom>
        </p:spPr>
      </p:pic>
      <p:pic>
        <p:nvPicPr>
          <p:cNvPr id="5" name="Picture 4"/>
          <p:cNvPicPr>
            <a:picLocks noChangeAspect="1"/>
          </p:cNvPicPr>
          <p:nvPr/>
        </p:nvPicPr>
        <p:blipFill rotWithShape="1">
          <a:blip r:embed="rId3"/>
          <a:srcRect l="28843" t="49023" r="47109" b="17774"/>
          <a:stretch/>
        </p:blipFill>
        <p:spPr>
          <a:xfrm>
            <a:off x="2286000" y="3710946"/>
            <a:ext cx="8872537" cy="2428876"/>
          </a:xfrm>
          <a:prstGeom prst="rect">
            <a:avLst/>
          </a:prstGeom>
        </p:spPr>
      </p:pic>
    </p:spTree>
    <p:extLst>
      <p:ext uri="{BB962C8B-B14F-4D97-AF65-F5344CB8AC3E}">
        <p14:creationId xmlns:p14="http://schemas.microsoft.com/office/powerpoint/2010/main" val="3449608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Vacuum deposited/Evaporation deposited  thin metal film strain gauges </a:t>
            </a:r>
            <a:br>
              <a:rPr lang="en-US" dirty="0"/>
            </a:br>
            <a:endParaRPr lang="en-US" dirty="0"/>
          </a:p>
        </p:txBody>
      </p:sp>
      <p:sp>
        <p:nvSpPr>
          <p:cNvPr id="3" name="Content Placeholder 2"/>
          <p:cNvSpPr>
            <a:spLocks noGrp="1"/>
          </p:cNvSpPr>
          <p:nvPr>
            <p:ph idx="1"/>
          </p:nvPr>
        </p:nvSpPr>
        <p:spPr/>
        <p:txBody>
          <a:bodyPr/>
          <a:lstStyle/>
          <a:p>
            <a:r>
              <a:rPr lang="en-US" dirty="0"/>
              <a:t>Evaporation deposited thin film metal strain gauges are mostly used for the fabrication of Transducers.</a:t>
            </a:r>
          </a:p>
          <a:p>
            <a:r>
              <a:rPr lang="en-US" dirty="0"/>
              <a:t>They are sputter deposited variety.</a:t>
            </a:r>
          </a:p>
          <a:p>
            <a:r>
              <a:rPr lang="en-US" dirty="0"/>
              <a:t>Both </a:t>
            </a:r>
            <a:r>
              <a:rPr lang="en-IN" dirty="0"/>
              <a:t>processes begin with a suitable elastic metal element.</a:t>
            </a:r>
          </a:p>
          <a:p>
            <a:r>
              <a:rPr lang="en-IN" dirty="0"/>
              <a:t>The elastic metal element converts the physical quantity into a strain.</a:t>
            </a:r>
          </a:p>
          <a:p>
            <a:r>
              <a:rPr lang="en-IN" dirty="0"/>
              <a:t>In the evaporation process, the diaphragm is placed  in a vacuum chamber with some insulating material. </a:t>
            </a:r>
          </a:p>
          <a:p>
            <a:r>
              <a:rPr lang="en-IN" dirty="0"/>
              <a:t>Heat insulating is applied until the insulating material vaporises and then condenses, then forming a thin dielectric material on the diaphragm. </a:t>
            </a:r>
          </a:p>
        </p:txBody>
      </p:sp>
    </p:spTree>
    <p:extLst>
      <p:ext uri="{BB962C8B-B14F-4D97-AF65-F5344CB8AC3E}">
        <p14:creationId xmlns:p14="http://schemas.microsoft.com/office/powerpoint/2010/main" val="2317831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t>https://www.youtube.com/watch?v=-lm0Y3Hyw-Q</a:t>
            </a:r>
          </a:p>
          <a:p>
            <a:endParaRPr lang="en-IN" dirty="0"/>
          </a:p>
          <a:p>
            <a:r>
              <a:rPr lang="en-IN" dirty="0"/>
              <a:t>Suitably shaped templates are placed over the diaphragm, and the evaporation and condensation processes are repeated  with the metallic gauge material, forming the desired strain gauge pattern on top of the insulating substrate.</a:t>
            </a:r>
          </a:p>
          <a:p>
            <a:endParaRPr lang="en-IN" dirty="0"/>
          </a:p>
        </p:txBody>
      </p:sp>
    </p:spTree>
    <p:extLst>
      <p:ext uri="{BB962C8B-B14F-4D97-AF65-F5344CB8AC3E}">
        <p14:creationId xmlns:p14="http://schemas.microsoft.com/office/powerpoint/2010/main" val="2283363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IN" dirty="0"/>
              <a:t>In the sputtering process, a thin dielectric layer is deposited in vacuum over the entire surface.</a:t>
            </a:r>
          </a:p>
          <a:p>
            <a:r>
              <a:rPr lang="en-IN" dirty="0"/>
              <a:t>The complete layer of metallic gauge is sputtered on the top of the dielectric material without using any substrate.</a:t>
            </a:r>
          </a:p>
          <a:p>
            <a:r>
              <a:rPr lang="en-IN" dirty="0"/>
              <a:t>The diaphragms are now removed from the vacuum chamber, and micro imaging techniques using photo masking materials are used to form the gauge pattern.</a:t>
            </a:r>
          </a:p>
          <a:p>
            <a:r>
              <a:rPr lang="en-IN" dirty="0"/>
              <a:t>The diaphragms are then returned to the vacuum chamber. Sputter etching techniques are used to remove all unmasked metal layer, leaving behind the </a:t>
            </a:r>
            <a:r>
              <a:rPr lang="en-US" dirty="0"/>
              <a:t>desired gauge pattern.</a:t>
            </a:r>
          </a:p>
        </p:txBody>
      </p:sp>
    </p:spTree>
    <p:extLst>
      <p:ext uri="{BB962C8B-B14F-4D97-AF65-F5344CB8AC3E}">
        <p14:creationId xmlns:p14="http://schemas.microsoft.com/office/powerpoint/2010/main" val="128845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semiconductor strain gauges</a:t>
            </a:r>
            <a:br>
              <a:rPr lang="en-US" dirty="0"/>
            </a:br>
            <a:endParaRPr lang="en-US" dirty="0"/>
          </a:p>
        </p:txBody>
      </p:sp>
      <p:sp>
        <p:nvSpPr>
          <p:cNvPr id="3" name="Content Placeholder 2"/>
          <p:cNvSpPr>
            <a:spLocks noGrp="1"/>
          </p:cNvSpPr>
          <p:nvPr>
            <p:ph idx="1"/>
          </p:nvPr>
        </p:nvSpPr>
        <p:spPr/>
        <p:txBody>
          <a:bodyPr/>
          <a:lstStyle/>
          <a:p>
            <a:r>
              <a:rPr lang="en-IN" dirty="0"/>
              <a:t>For high sensitivity, a high value of gauge factor is desirable.</a:t>
            </a:r>
          </a:p>
          <a:p>
            <a:r>
              <a:rPr lang="en-IN" dirty="0"/>
              <a:t>A high gauge factor means a relatively higher change in resistance which can be easily measured with a good degree of accuracy.</a:t>
            </a:r>
          </a:p>
          <a:p>
            <a:r>
              <a:rPr lang="en-IN" dirty="0"/>
              <a:t>Semiconductor strain gauges are used where a very high gauge factor and a small envelope are required.</a:t>
            </a:r>
          </a:p>
          <a:p>
            <a:r>
              <a:rPr lang="en-IN" dirty="0"/>
              <a:t>The resistance of the semi-conductors changes with change in applied strain.</a:t>
            </a:r>
          </a:p>
          <a:p>
            <a:r>
              <a:rPr lang="en-IN" dirty="0"/>
              <a:t>Unlike in the case of metallic gauges where the change in resistance is mainly due to change in dimensions when strained, the semi-conductor strain gauge depend for their action upon piezo-resistive effect i.e., the change in the value of the resistance due to change in resistivity</a:t>
            </a:r>
            <a:endParaRPr lang="en-US" dirty="0"/>
          </a:p>
        </p:txBody>
      </p:sp>
    </p:spTree>
    <p:extLst>
      <p:ext uri="{BB962C8B-B14F-4D97-AF65-F5344CB8AC3E}">
        <p14:creationId xmlns:p14="http://schemas.microsoft.com/office/powerpoint/2010/main" val="3551264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1888" t="41470" r="53874" b="19202"/>
          <a:stretch/>
        </p:blipFill>
        <p:spPr>
          <a:xfrm>
            <a:off x="8086725" y="1905000"/>
            <a:ext cx="3743326" cy="2924175"/>
          </a:xfrm>
          <a:prstGeom prst="rect">
            <a:avLst/>
          </a:prstGeom>
        </p:spPr>
      </p:pic>
      <p:sp>
        <p:nvSpPr>
          <p:cNvPr id="6" name="Rectangle 5"/>
          <p:cNvSpPr/>
          <p:nvPr/>
        </p:nvSpPr>
        <p:spPr>
          <a:xfrm>
            <a:off x="1841500" y="2034739"/>
            <a:ext cx="6096000" cy="3139321"/>
          </a:xfrm>
          <a:prstGeom prst="rect">
            <a:avLst/>
          </a:prstGeom>
        </p:spPr>
        <p:txBody>
          <a:bodyPr>
            <a:spAutoFit/>
          </a:bodyPr>
          <a:lstStyle/>
          <a:p>
            <a:r>
              <a:rPr lang="en-IN" dirty="0"/>
              <a:t>A typical semiconductor strain gauge is formed by the semiconductor technology i.e., the</a:t>
            </a:r>
          </a:p>
          <a:p>
            <a:r>
              <a:rPr lang="en-IN" dirty="0"/>
              <a:t>semiconducting wafers or filaments of length varying from 2 mm to 10 mm and thickness of</a:t>
            </a:r>
          </a:p>
          <a:p>
            <a:r>
              <a:rPr lang="en-IN" dirty="0"/>
              <a:t>0.05 mm are bonded on suitable insulating substrates (for example Teflon).</a:t>
            </a:r>
          </a:p>
          <a:p>
            <a:endParaRPr lang="en-IN" dirty="0"/>
          </a:p>
          <a:p>
            <a:r>
              <a:rPr lang="en-IN" dirty="0"/>
              <a:t> The gold leads are usually employed for making electrical contacts. The electrodes are formed by vapour</a:t>
            </a:r>
          </a:p>
          <a:p>
            <a:r>
              <a:rPr lang="en-IN" dirty="0"/>
              <a:t>deposition.</a:t>
            </a:r>
            <a:endParaRPr lang="en-US" dirty="0"/>
          </a:p>
        </p:txBody>
      </p:sp>
    </p:spTree>
    <p:extLst>
      <p:ext uri="{BB962C8B-B14F-4D97-AF65-F5344CB8AC3E}">
        <p14:creationId xmlns:p14="http://schemas.microsoft.com/office/powerpoint/2010/main" val="1290346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IN" dirty="0"/>
              <a:t>The strain sensitive, elements used by the semiconductor strain gauge are the semiconductor materials such as, silicon and germanium. </a:t>
            </a:r>
          </a:p>
          <a:p>
            <a:r>
              <a:rPr lang="en-IN" dirty="0"/>
              <a:t>When the strain is applied to the semiconductor element a large of change in resistance occur which can be measured with the help of a </a:t>
            </a:r>
            <a:r>
              <a:rPr lang="en-IN" dirty="0" err="1"/>
              <a:t>wheatstone</a:t>
            </a:r>
            <a:r>
              <a:rPr lang="en-IN" dirty="0"/>
              <a:t> bridge. </a:t>
            </a:r>
          </a:p>
          <a:p>
            <a:r>
              <a:rPr lang="en-IN" dirty="0"/>
              <a:t>The strain can be measured with high degree of accuracy due to relatively high change in resistance.</a:t>
            </a:r>
          </a:p>
          <a:p>
            <a:r>
              <a:rPr lang="en-IN" dirty="0"/>
              <a:t> A temperature compensated semiconductor strain gauge can be used to measure small strains of the order of 10</a:t>
            </a:r>
            <a:r>
              <a:rPr lang="en-IN" baseline="30000" dirty="0"/>
              <a:t>-6</a:t>
            </a:r>
            <a:r>
              <a:rPr lang="en-IN" dirty="0"/>
              <a:t> i.e., micro-strain. </a:t>
            </a:r>
          </a:p>
          <a:p>
            <a:r>
              <a:rPr lang="en-IN" dirty="0"/>
              <a:t>This type of gauge will have a gauge factor of 130 ± 10% for a semiconductor material of dimension 1 x 0.5 x 0.005 inch having the resistance of 350 Ω.</a:t>
            </a:r>
            <a:endParaRPr lang="en-US" dirty="0"/>
          </a:p>
        </p:txBody>
      </p:sp>
    </p:spTree>
    <p:extLst>
      <p:ext uri="{BB962C8B-B14F-4D97-AF65-F5344CB8AC3E}">
        <p14:creationId xmlns:p14="http://schemas.microsoft.com/office/powerpoint/2010/main" val="59459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1" y="281210"/>
            <a:ext cx="11556999" cy="734790"/>
          </a:xfrm>
        </p:spPr>
        <p:txBody>
          <a:bodyPr/>
          <a:lstStyle/>
          <a:p>
            <a:r>
              <a:rPr lang="en-IN" dirty="0"/>
              <a:t>Diagrams for translational, rotational and </a:t>
            </a:r>
            <a:r>
              <a:rPr lang="en-IN" dirty="0" err="1"/>
              <a:t>helipots</a:t>
            </a:r>
            <a:r>
              <a:rPr lang="en-IN" dirty="0"/>
              <a:t>.</a:t>
            </a:r>
            <a:endParaRPr lang="en-US" dirty="0"/>
          </a:p>
        </p:txBody>
      </p:sp>
      <p:pic>
        <p:nvPicPr>
          <p:cNvPr id="4" name="Picture 3"/>
          <p:cNvPicPr>
            <a:picLocks noChangeAspect="1"/>
          </p:cNvPicPr>
          <p:nvPr/>
        </p:nvPicPr>
        <p:blipFill rotWithShape="1">
          <a:blip r:embed="rId2"/>
          <a:srcRect l="49609" t="48265" r="24036" b="6075"/>
          <a:stretch/>
        </p:blipFill>
        <p:spPr>
          <a:xfrm>
            <a:off x="6515100" y="927100"/>
            <a:ext cx="5549900" cy="5930900"/>
          </a:xfrm>
          <a:prstGeom prst="rect">
            <a:avLst/>
          </a:prstGeom>
        </p:spPr>
      </p:pic>
      <p:pic>
        <p:nvPicPr>
          <p:cNvPr id="5" name="Picture 4"/>
          <p:cNvPicPr>
            <a:picLocks noChangeAspect="1"/>
          </p:cNvPicPr>
          <p:nvPr/>
        </p:nvPicPr>
        <p:blipFill>
          <a:blip r:embed="rId3"/>
          <a:stretch>
            <a:fillRect/>
          </a:stretch>
        </p:blipFill>
        <p:spPr>
          <a:xfrm>
            <a:off x="397598" y="1117600"/>
            <a:ext cx="6117502" cy="5740400"/>
          </a:xfrm>
          <a:prstGeom prst="rect">
            <a:avLst/>
          </a:prstGeom>
        </p:spPr>
      </p:pic>
    </p:spTree>
    <p:extLst>
      <p:ext uri="{BB962C8B-B14F-4D97-AF65-F5344CB8AC3E}">
        <p14:creationId xmlns:p14="http://schemas.microsoft.com/office/powerpoint/2010/main" val="2782293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Diffused Strain Gauges</a:t>
            </a:r>
            <a:endParaRPr lang="en-US" dirty="0"/>
          </a:p>
        </p:txBody>
      </p:sp>
      <p:sp>
        <p:nvSpPr>
          <p:cNvPr id="3" name="Content Placeholder 2"/>
          <p:cNvSpPr>
            <a:spLocks noGrp="1"/>
          </p:cNvSpPr>
          <p:nvPr>
            <p:ph idx="1"/>
          </p:nvPr>
        </p:nvSpPr>
        <p:spPr/>
        <p:txBody>
          <a:bodyPr/>
          <a:lstStyle/>
          <a:p>
            <a:endParaRPr lang="en-IN" dirty="0"/>
          </a:p>
          <a:p>
            <a:r>
              <a:rPr lang="en-IN" dirty="0"/>
              <a:t>In pressure transducers, for example, the </a:t>
            </a:r>
            <a:r>
              <a:rPr lang="en-IN" dirty="0">
                <a:solidFill>
                  <a:srgbClr val="FF0000"/>
                </a:solidFill>
              </a:rPr>
              <a:t>diaphragm would be of silicon </a:t>
            </a:r>
            <a:r>
              <a:rPr lang="en-IN" dirty="0"/>
              <a:t>rather than metal and the strain gauge effect would be realized by depositing impurities in the diaphragm to form an intrinsic strain gauge. </a:t>
            </a:r>
          </a:p>
          <a:p>
            <a:r>
              <a:rPr lang="en-IN" dirty="0"/>
              <a:t>This type of construction may allow lower manufacturing costs in some designs, as a large number of diaphragms can be made on a single silicon wafer.</a:t>
            </a:r>
          </a:p>
          <a:p>
            <a:endParaRPr lang="en-US" dirty="0"/>
          </a:p>
        </p:txBody>
      </p:sp>
    </p:spTree>
    <p:extLst>
      <p:ext uri="{BB962C8B-B14F-4D97-AF65-F5344CB8AC3E}">
        <p14:creationId xmlns:p14="http://schemas.microsoft.com/office/powerpoint/2010/main" val="1528111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889000"/>
            <a:ext cx="11314112" cy="5022222"/>
          </a:xfrm>
        </p:spPr>
        <p:txBody>
          <a:bodyPr/>
          <a:lstStyle/>
          <a:p>
            <a:r>
              <a:rPr lang="en-US" b="1" dirty="0"/>
              <a:t>photo resistors, photoconductors—</a:t>
            </a:r>
            <a:r>
              <a:rPr lang="en-US" dirty="0"/>
              <a:t>rely on the variation in electric resistance in a semiconductor caused by the incidence of optical radiation (electromagnetic radiation with wavelength from I mm to 10 nm—300 GHz to 30 PHz). </a:t>
            </a:r>
          </a:p>
          <a:p>
            <a:endParaRPr lang="en-US" dirty="0"/>
          </a:p>
        </p:txBody>
      </p:sp>
      <p:sp>
        <p:nvSpPr>
          <p:cNvPr id="4" name="Rectangle 1"/>
          <p:cNvSpPr>
            <a:spLocks noGrp="1" noChangeArrowheads="1"/>
          </p:cNvSpPr>
          <p:nvPr>
            <p:ph type="title"/>
          </p:nvPr>
        </p:nvSpPr>
        <p:spPr bwMode="auto">
          <a:xfrm>
            <a:off x="1310225" y="259503"/>
            <a:ext cx="51587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Light-dependent resistors (LDRs)</a:t>
            </a:r>
            <a:r>
              <a:rPr kumimoji="0" lang="en-US" altLang="en-US" sz="2400" b="1" i="0" u="none" strike="noStrike" cap="none" normalizeH="0" baseline="0" dirty="0">
                <a:ln>
                  <a:noFill/>
                </a:ln>
                <a:solidFill>
                  <a:schemeClr val="tx1"/>
                </a:solidFill>
                <a:effectLst/>
                <a:latin typeface="Arial" panose="020B0604020202020204" pitchFamily="34" charset="0"/>
              </a:rPr>
              <a:t> </a:t>
            </a:r>
          </a:p>
        </p:txBody>
      </p:sp>
      <p:pic>
        <p:nvPicPr>
          <p:cNvPr id="5" name="image5.jpeg"/>
          <p:cNvPicPr/>
          <p:nvPr/>
        </p:nvPicPr>
        <p:blipFill>
          <a:blip r:embed="rId2" cstate="print"/>
          <a:stretch>
            <a:fillRect/>
          </a:stretch>
        </p:blipFill>
        <p:spPr>
          <a:xfrm>
            <a:off x="2312352" y="1850073"/>
            <a:ext cx="1319848" cy="1134427"/>
          </a:xfrm>
          <a:prstGeom prst="rect">
            <a:avLst/>
          </a:prstGeom>
        </p:spPr>
      </p:pic>
      <p:pic>
        <p:nvPicPr>
          <p:cNvPr id="6" name="Picture 5"/>
          <p:cNvPicPr>
            <a:picLocks noChangeAspect="1"/>
          </p:cNvPicPr>
          <p:nvPr/>
        </p:nvPicPr>
        <p:blipFill>
          <a:blip r:embed="rId3"/>
          <a:stretch>
            <a:fillRect/>
          </a:stretch>
        </p:blipFill>
        <p:spPr>
          <a:xfrm>
            <a:off x="4940393" y="1766157"/>
            <a:ext cx="1061737" cy="1453764"/>
          </a:xfrm>
          <a:prstGeom prst="rect">
            <a:avLst/>
          </a:prstGeom>
        </p:spPr>
      </p:pic>
      <p:sp>
        <p:nvSpPr>
          <p:cNvPr id="7" name="Rectangle 6"/>
          <p:cNvSpPr/>
          <p:nvPr/>
        </p:nvSpPr>
        <p:spPr>
          <a:xfrm>
            <a:off x="6555633" y="2123707"/>
            <a:ext cx="3738524" cy="369332"/>
          </a:xfrm>
          <a:prstGeom prst="rect">
            <a:avLst/>
          </a:prstGeom>
        </p:spPr>
        <p:txBody>
          <a:bodyPr wrap="none">
            <a:spAutoFit/>
          </a:bodyPr>
          <a:lstStyle/>
          <a:p>
            <a:r>
              <a:rPr lang="en-US" dirty="0"/>
              <a:t>Light-dependent  photo resistor.</a:t>
            </a:r>
          </a:p>
        </p:txBody>
      </p:sp>
      <p:pic>
        <p:nvPicPr>
          <p:cNvPr id="8" name="Picture 7"/>
          <p:cNvPicPr>
            <a:picLocks noChangeAspect="1"/>
          </p:cNvPicPr>
          <p:nvPr/>
        </p:nvPicPr>
        <p:blipFill>
          <a:blip r:embed="rId4"/>
          <a:stretch>
            <a:fillRect/>
          </a:stretch>
        </p:blipFill>
        <p:spPr>
          <a:xfrm>
            <a:off x="7694612" y="3219921"/>
            <a:ext cx="3810000" cy="3324225"/>
          </a:xfrm>
          <a:prstGeom prst="rect">
            <a:avLst/>
          </a:prstGeom>
        </p:spPr>
      </p:pic>
    </p:spTree>
    <p:extLst>
      <p:ext uri="{BB962C8B-B14F-4D97-AF65-F5344CB8AC3E}">
        <p14:creationId xmlns:p14="http://schemas.microsoft.com/office/powerpoint/2010/main" val="616005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413378"/>
            <a:ext cx="7951788" cy="3777622"/>
          </a:xfrm>
        </p:spPr>
        <p:txBody>
          <a:bodyPr>
            <a:normAutofit/>
          </a:bodyPr>
          <a:lstStyle/>
          <a:p>
            <a:r>
              <a:rPr lang="en-US" dirty="0"/>
              <a:t>LDR encapsulated in transparent Plastic</a:t>
            </a:r>
          </a:p>
          <a:p>
            <a:r>
              <a:rPr lang="en-US" b="1" dirty="0"/>
              <a:t>The electrical </a:t>
            </a:r>
            <a:r>
              <a:rPr lang="en-US" dirty="0"/>
              <a:t>conductivity of a material depends on the number of charge </a:t>
            </a:r>
            <a:r>
              <a:rPr lang="en-US" b="1" dirty="0"/>
              <a:t>carriers in the </a:t>
            </a:r>
            <a:r>
              <a:rPr lang="en-US" dirty="0"/>
              <a:t>conduction band. </a:t>
            </a:r>
          </a:p>
          <a:p>
            <a:r>
              <a:rPr lang="en-US" dirty="0"/>
              <a:t>Most of the electrons in a semiconductor at ambient temperature are in the valence band. </a:t>
            </a:r>
          </a:p>
          <a:p>
            <a:r>
              <a:rPr lang="en-US" dirty="0"/>
              <a:t>Thus it behaves like an electrical insulator.</a:t>
            </a:r>
          </a:p>
          <a:p>
            <a:r>
              <a:rPr lang="en-US" dirty="0"/>
              <a:t>But when its temperature rises, electron vibrations increase; and because valence and conduction bands are very close in semiconductors ,</a:t>
            </a:r>
          </a:p>
          <a:p>
            <a:r>
              <a:rPr lang="en-US" dirty="0"/>
              <a:t>there is an increasing number of electrons raised from the valence band to the conduction band, thus increasing the conductivity.</a:t>
            </a:r>
          </a:p>
        </p:txBody>
      </p:sp>
      <p:pic>
        <p:nvPicPr>
          <p:cNvPr id="4" name="Picture 3"/>
          <p:cNvPicPr>
            <a:picLocks noChangeAspect="1"/>
          </p:cNvPicPr>
          <p:nvPr/>
        </p:nvPicPr>
        <p:blipFill>
          <a:blip r:embed="rId2"/>
          <a:stretch>
            <a:fillRect/>
          </a:stretch>
        </p:blipFill>
        <p:spPr>
          <a:xfrm>
            <a:off x="8750300" y="413378"/>
            <a:ext cx="3302000" cy="3328704"/>
          </a:xfrm>
          <a:prstGeom prst="rect">
            <a:avLst/>
          </a:prstGeom>
        </p:spPr>
      </p:pic>
      <p:sp>
        <p:nvSpPr>
          <p:cNvPr id="5" name="Rectangle 4"/>
          <p:cNvSpPr/>
          <p:nvPr/>
        </p:nvSpPr>
        <p:spPr>
          <a:xfrm>
            <a:off x="1016000" y="4342537"/>
            <a:ext cx="10896600" cy="1754326"/>
          </a:xfrm>
          <a:prstGeom prst="rect">
            <a:avLst/>
          </a:prstGeom>
        </p:spPr>
        <p:txBody>
          <a:bodyPr wrap="square">
            <a:spAutoFit/>
          </a:bodyPr>
          <a:lstStyle/>
          <a:p>
            <a:pPr marL="285750" indent="-285750">
              <a:buFont typeface="Wingdings" panose="05000000000000000000" pitchFamily="2" charset="2"/>
              <a:buChar char="v"/>
            </a:pPr>
            <a:r>
              <a:rPr lang="en-IN" dirty="0">
                <a:solidFill>
                  <a:srgbClr val="7030A0"/>
                </a:solidFill>
              </a:rPr>
              <a:t>In a doped semiconductor, this raising of electrons is even easier because, in addition to band-to-band transitions,</a:t>
            </a:r>
          </a:p>
          <a:p>
            <a:pPr marL="285750" indent="-285750">
              <a:buFont typeface="Wingdings" panose="05000000000000000000" pitchFamily="2" charset="2"/>
              <a:buChar char="v"/>
            </a:pPr>
            <a:r>
              <a:rPr lang="en-IN" dirty="0">
                <a:solidFill>
                  <a:srgbClr val="7030A0"/>
                </a:solidFill>
              </a:rPr>
              <a:t> A donor atom can be ionized, thus contributing an electron to the conduction band, </a:t>
            </a:r>
          </a:p>
          <a:p>
            <a:pPr marL="285750" indent="-285750">
              <a:buFont typeface="Wingdings" panose="05000000000000000000" pitchFamily="2" charset="2"/>
              <a:buChar char="v"/>
            </a:pPr>
            <a:r>
              <a:rPr lang="en-IN" dirty="0">
                <a:solidFill>
                  <a:srgbClr val="7030A0"/>
                </a:solidFill>
              </a:rPr>
              <a:t>Or an acceptor atom can be ionized, thus leaving behind a hole in the valence band.</a:t>
            </a:r>
          </a:p>
          <a:p>
            <a:pPr marL="285750" indent="-285750">
              <a:buFont typeface="Wingdings" panose="05000000000000000000" pitchFamily="2" charset="2"/>
              <a:buChar char="v"/>
            </a:pPr>
            <a:r>
              <a:rPr lang="en-US" dirty="0">
                <a:solidFill>
                  <a:srgbClr val="7030A0"/>
                </a:solidFill>
              </a:rPr>
              <a:t>The sensitivity to incident radiation depends on how long these carriers remain free before recombining</a:t>
            </a:r>
          </a:p>
        </p:txBody>
      </p:sp>
    </p:spTree>
    <p:extLst>
      <p:ext uri="{BB962C8B-B14F-4D97-AF65-F5344CB8AC3E}">
        <p14:creationId xmlns:p14="http://schemas.microsoft.com/office/powerpoint/2010/main" val="2868568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The energy needed to raise electrons from the valence to the conduction</a:t>
            </a:r>
          </a:p>
          <a:p>
            <a:pPr marL="0" indent="0">
              <a:buNone/>
            </a:pPr>
            <a:r>
              <a:rPr lang="en-US" dirty="0"/>
              <a:t>       band can be provided by extremal energy sources other than heat.</a:t>
            </a:r>
          </a:p>
          <a:p>
            <a:r>
              <a:rPr lang="en-US" dirty="0"/>
              <a:t>For example by optical</a:t>
            </a:r>
            <a:r>
              <a:rPr lang="en-US" u="sng" dirty="0"/>
              <a:t> </a:t>
            </a:r>
            <a:r>
              <a:rPr lang="en-US" dirty="0"/>
              <a:t>radiation or by an electric	voltage. The energy </a:t>
            </a:r>
            <a:r>
              <a:rPr lang="en-US" i="1" dirty="0"/>
              <a:t>E </a:t>
            </a:r>
            <a:r>
              <a:rPr lang="en-US" dirty="0"/>
              <a:t>and frequency f, then</a:t>
            </a:r>
            <a:br>
              <a:rPr lang="en-US" dirty="0"/>
            </a:br>
            <a:r>
              <a:rPr lang="en-US" b="1" dirty="0"/>
              <a:t>optical radiation  E=</a:t>
            </a:r>
            <a:r>
              <a:rPr lang="en-US" b="1" dirty="0" err="1"/>
              <a:t>hx</a:t>
            </a:r>
            <a:r>
              <a:rPr lang="en-US" b="1" dirty="0"/>
              <a:t> f   , h=</a:t>
            </a:r>
            <a:r>
              <a:rPr lang="en-US" dirty="0"/>
              <a:t> 6.62×10</a:t>
            </a:r>
            <a:r>
              <a:rPr lang="en-US" baseline="30000" dirty="0"/>
              <a:t>-34</a:t>
            </a:r>
            <a:r>
              <a:rPr lang="en-US"/>
              <a:t> J.s</a:t>
            </a:r>
            <a:endParaRPr lang="en-US" dirty="0"/>
          </a:p>
        </p:txBody>
      </p:sp>
    </p:spTree>
    <p:extLst>
      <p:ext uri="{BB962C8B-B14F-4D97-AF65-F5344CB8AC3E}">
        <p14:creationId xmlns:p14="http://schemas.microsoft.com/office/powerpoint/2010/main" val="1789211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1"/>
            <a:ext cx="9440034" cy="1665458"/>
          </a:xfrm>
        </p:spPr>
        <p:txBody>
          <a:bodyPr>
            <a:normAutofit/>
          </a:bodyPr>
          <a:lstStyle/>
          <a:p>
            <a:r>
              <a:rPr lang="en-IN" sz="4000" dirty="0">
                <a:solidFill>
                  <a:srgbClr val="FFFF00"/>
                </a:solidFill>
              </a:rPr>
              <a:t>RESISTANCE THERMOMETERS </a:t>
            </a:r>
            <a:endParaRPr lang="en-US" sz="4000" dirty="0">
              <a:solidFill>
                <a:srgbClr val="FFFF00"/>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Sit Dolor Amet</a:t>
            </a:r>
          </a:p>
        </p:txBody>
      </p:sp>
    </p:spTree>
    <p:extLst>
      <p:ext uri="{BB962C8B-B14F-4D97-AF65-F5344CB8AC3E}">
        <p14:creationId xmlns:p14="http://schemas.microsoft.com/office/powerpoint/2010/main" val="633738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ABB49-BD6A-0270-B89B-B2B2D960246B}"/>
              </a:ext>
            </a:extLst>
          </p:cNvPr>
          <p:cNvSpPr>
            <a:spLocks noGrp="1"/>
          </p:cNvSpPr>
          <p:nvPr>
            <p:ph type="title"/>
          </p:nvPr>
        </p:nvSpPr>
        <p:spPr>
          <a:xfrm>
            <a:off x="1097280" y="286603"/>
            <a:ext cx="10058400" cy="857569"/>
          </a:xfrm>
        </p:spPr>
        <p:txBody>
          <a:bodyPr/>
          <a:lstStyle/>
          <a:p>
            <a:r>
              <a:rPr lang="en-IN" u="sng" dirty="0">
                <a:solidFill>
                  <a:srgbClr val="00B050"/>
                </a:solidFill>
              </a:rPr>
              <a:t>RESISTANCE THERMOMETERS</a:t>
            </a:r>
          </a:p>
        </p:txBody>
      </p:sp>
      <p:sp>
        <p:nvSpPr>
          <p:cNvPr id="3" name="Content Placeholder 2">
            <a:extLst>
              <a:ext uri="{FF2B5EF4-FFF2-40B4-BE49-F238E27FC236}">
                <a16:creationId xmlns:a16="http://schemas.microsoft.com/office/drawing/2014/main" id="{75F4DD0C-D0BE-BAD6-8217-B2B9C91731E7}"/>
              </a:ext>
            </a:extLst>
          </p:cNvPr>
          <p:cNvSpPr>
            <a:spLocks noGrp="1"/>
          </p:cNvSpPr>
          <p:nvPr>
            <p:ph idx="1"/>
          </p:nvPr>
        </p:nvSpPr>
        <p:spPr>
          <a:xfrm>
            <a:off x="473612" y="1307777"/>
            <a:ext cx="10621108" cy="4023360"/>
          </a:xfrm>
        </p:spPr>
        <p:txBody>
          <a:bodyPr/>
          <a:lstStyle/>
          <a:p>
            <a:pPr>
              <a:buFont typeface="Wingdings" panose="05000000000000000000" pitchFamily="2" charset="2"/>
              <a:buChar char="v"/>
            </a:pPr>
            <a:r>
              <a:rPr lang="en-GB" dirty="0">
                <a:solidFill>
                  <a:srgbClr val="C00000"/>
                </a:solidFill>
              </a:rPr>
              <a:t>The resistance of a conductor changes when its temperature is changed. This property is utilized for measurement of temperature.</a:t>
            </a:r>
          </a:p>
          <a:p>
            <a:pPr>
              <a:buFont typeface="Wingdings" panose="05000000000000000000" pitchFamily="2" charset="2"/>
              <a:buChar char="v"/>
            </a:pPr>
            <a:r>
              <a:rPr lang="en-GB" dirty="0">
                <a:solidFill>
                  <a:schemeClr val="accent2">
                    <a:lumMod val="75000"/>
                  </a:schemeClr>
                </a:solidFill>
              </a:rPr>
              <a:t>The resistance thermometer uses the change in electrical resistance of conductor to determine the </a:t>
            </a:r>
            <a:r>
              <a:rPr lang="en-IN" dirty="0">
                <a:solidFill>
                  <a:schemeClr val="accent2">
                    <a:lumMod val="75000"/>
                  </a:schemeClr>
                </a:solidFill>
              </a:rPr>
              <a:t>temperature.</a:t>
            </a:r>
            <a:endParaRPr lang="en-GB" dirty="0">
              <a:solidFill>
                <a:schemeClr val="accent2">
                  <a:lumMod val="75000"/>
                </a:schemeClr>
              </a:solidFill>
            </a:endParaRPr>
          </a:p>
          <a:p>
            <a:endParaRPr lang="en-GB" dirty="0">
              <a:solidFill>
                <a:srgbClr val="C00000"/>
              </a:solidFill>
            </a:endParaRPr>
          </a:p>
        </p:txBody>
      </p:sp>
      <p:pic>
        <p:nvPicPr>
          <p:cNvPr id="7" name="Picture 6">
            <a:extLst>
              <a:ext uri="{FF2B5EF4-FFF2-40B4-BE49-F238E27FC236}">
                <a16:creationId xmlns:a16="http://schemas.microsoft.com/office/drawing/2014/main" id="{661A21EE-14F7-92BB-C78E-6AB4BBB01A61}"/>
              </a:ext>
            </a:extLst>
          </p:cNvPr>
          <p:cNvPicPr>
            <a:picLocks noChangeAspect="1"/>
          </p:cNvPicPr>
          <p:nvPr/>
        </p:nvPicPr>
        <p:blipFill>
          <a:blip r:embed="rId2"/>
          <a:stretch>
            <a:fillRect/>
          </a:stretch>
        </p:blipFill>
        <p:spPr>
          <a:xfrm>
            <a:off x="2331533" y="2683936"/>
            <a:ext cx="6140923" cy="1282288"/>
          </a:xfrm>
          <a:prstGeom prst="rect">
            <a:avLst/>
          </a:prstGeom>
        </p:spPr>
      </p:pic>
      <p:sp>
        <p:nvSpPr>
          <p:cNvPr id="8" name="TextBox 7">
            <a:extLst>
              <a:ext uri="{FF2B5EF4-FFF2-40B4-BE49-F238E27FC236}">
                <a16:creationId xmlns:a16="http://schemas.microsoft.com/office/drawing/2014/main" id="{693512DE-90EF-478D-1B4B-21B979760B5E}"/>
              </a:ext>
            </a:extLst>
          </p:cNvPr>
          <p:cNvSpPr txBox="1"/>
          <p:nvPr/>
        </p:nvSpPr>
        <p:spPr>
          <a:xfrm>
            <a:off x="501748" y="3828712"/>
            <a:ext cx="11216640" cy="2308324"/>
          </a:xfrm>
          <a:prstGeom prst="rect">
            <a:avLst/>
          </a:prstGeom>
          <a:noFill/>
        </p:spPr>
        <p:txBody>
          <a:bodyPr wrap="square">
            <a:spAutoFit/>
          </a:bodyPr>
          <a:lstStyle/>
          <a:p>
            <a:pPr marL="285750" indent="-285750">
              <a:buFont typeface="Wingdings" panose="05000000000000000000" pitchFamily="2" charset="2"/>
              <a:buChar char="v"/>
            </a:pPr>
            <a:r>
              <a:rPr lang="en-GB" dirty="0">
                <a:solidFill>
                  <a:srgbClr val="FF0000"/>
                </a:solidFill>
              </a:rPr>
              <a:t>Platinum is especially suited for this purpose, as it can withstand high temperatures while maintaining excellent stability</a:t>
            </a:r>
            <a:endParaRPr lang="en-IN" dirty="0">
              <a:solidFill>
                <a:srgbClr val="FF0000"/>
              </a:solidFill>
            </a:endParaRPr>
          </a:p>
          <a:p>
            <a:pPr marL="285750" indent="-285750">
              <a:buFont typeface="Wingdings" panose="05000000000000000000" pitchFamily="2" charset="2"/>
              <a:buChar char="v"/>
            </a:pPr>
            <a:r>
              <a:rPr lang="en-GB" dirty="0">
                <a:solidFill>
                  <a:schemeClr val="accent6">
                    <a:lumMod val="75000"/>
                  </a:schemeClr>
                </a:solidFill>
              </a:rPr>
              <a:t>Gold</a:t>
            </a:r>
            <a:r>
              <a:rPr lang="en-GB" dirty="0"/>
              <a:t> and </a:t>
            </a:r>
            <a:r>
              <a:rPr lang="en-GB" dirty="0">
                <a:solidFill>
                  <a:schemeClr val="accent6">
                    <a:lumMod val="75000"/>
                  </a:schemeClr>
                </a:solidFill>
              </a:rPr>
              <a:t>Silver</a:t>
            </a:r>
            <a:r>
              <a:rPr lang="en-GB" dirty="0"/>
              <a:t> are rarely used for construction of RTDs on account of their </a:t>
            </a:r>
            <a:r>
              <a:rPr lang="en-GB" dirty="0">
                <a:solidFill>
                  <a:schemeClr val="accent6">
                    <a:lumMod val="75000"/>
                  </a:schemeClr>
                </a:solidFill>
              </a:rPr>
              <a:t>low resistivities</a:t>
            </a:r>
            <a:r>
              <a:rPr lang="en-GB" dirty="0"/>
              <a:t>. </a:t>
            </a:r>
            <a:r>
              <a:rPr lang="en-GB" dirty="0">
                <a:solidFill>
                  <a:srgbClr val="7030A0"/>
                </a:solidFill>
              </a:rPr>
              <a:t>Tungsten </a:t>
            </a:r>
            <a:r>
              <a:rPr lang="en-GB" dirty="0"/>
              <a:t>has relatively a </a:t>
            </a:r>
            <a:r>
              <a:rPr lang="en-GB" dirty="0">
                <a:solidFill>
                  <a:srgbClr val="7030A0"/>
                </a:solidFill>
              </a:rPr>
              <a:t>high resistivity</a:t>
            </a:r>
            <a:r>
              <a:rPr lang="en-GB" dirty="0"/>
              <a:t>, but is reserved for </a:t>
            </a:r>
            <a:r>
              <a:rPr lang="en-GB" dirty="0">
                <a:solidFill>
                  <a:srgbClr val="7030A0"/>
                </a:solidFill>
              </a:rPr>
              <a:t>high temperature </a:t>
            </a:r>
            <a:r>
              <a:rPr lang="en-GB" dirty="0"/>
              <a:t>applications as it is </a:t>
            </a:r>
            <a:r>
              <a:rPr lang="en-GB" dirty="0">
                <a:solidFill>
                  <a:srgbClr val="7030A0"/>
                </a:solidFill>
              </a:rPr>
              <a:t>extremely brittle </a:t>
            </a:r>
            <a:r>
              <a:rPr lang="en-GB" dirty="0"/>
              <a:t>and difficult to work.</a:t>
            </a:r>
          </a:p>
          <a:p>
            <a:pPr marL="285750" indent="-285750">
              <a:buFont typeface="Wingdings" panose="05000000000000000000" pitchFamily="2" charset="2"/>
              <a:buChar char="v"/>
            </a:pPr>
            <a:endParaRPr lang="en-GB" dirty="0"/>
          </a:p>
          <a:p>
            <a:pPr marL="285750" indent="-285750">
              <a:buFont typeface="Wingdings" panose="05000000000000000000" pitchFamily="2" charset="2"/>
              <a:buChar char="v"/>
            </a:pPr>
            <a:r>
              <a:rPr lang="en-GB" dirty="0">
                <a:solidFill>
                  <a:srgbClr val="00B050"/>
                </a:solidFill>
              </a:rPr>
              <a:t>Copper</a:t>
            </a:r>
            <a:r>
              <a:rPr lang="en-GB" dirty="0"/>
              <a:t> is used occasionally as an RTD element. Its </a:t>
            </a:r>
            <a:r>
              <a:rPr lang="en-GB" dirty="0">
                <a:solidFill>
                  <a:srgbClr val="00B050"/>
                </a:solidFill>
              </a:rPr>
              <a:t>low resistivity </a:t>
            </a:r>
            <a:r>
              <a:rPr lang="en-GB" dirty="0"/>
              <a:t>forces the element to be longer than the platinum element, but its </a:t>
            </a:r>
            <a:r>
              <a:rPr lang="en-GB" dirty="0">
                <a:solidFill>
                  <a:srgbClr val="00B050"/>
                </a:solidFill>
              </a:rPr>
              <a:t>low linearity </a:t>
            </a:r>
            <a:r>
              <a:rPr lang="en-GB" dirty="0"/>
              <a:t>and low cost make it an </a:t>
            </a:r>
            <a:r>
              <a:rPr lang="en-GB" dirty="0">
                <a:solidFill>
                  <a:srgbClr val="00B050"/>
                </a:solidFill>
              </a:rPr>
              <a:t>economical alternative</a:t>
            </a:r>
            <a:r>
              <a:rPr lang="en-GB" dirty="0"/>
              <a:t>. Its </a:t>
            </a:r>
            <a:r>
              <a:rPr lang="en-GB" dirty="0">
                <a:solidFill>
                  <a:srgbClr val="00B050"/>
                </a:solidFill>
              </a:rPr>
              <a:t>upper limit </a:t>
            </a:r>
            <a:r>
              <a:rPr lang="en-GB" dirty="0"/>
              <a:t>of temperature is about </a:t>
            </a:r>
            <a:r>
              <a:rPr lang="en-GB" dirty="0">
                <a:solidFill>
                  <a:srgbClr val="00B050"/>
                </a:solidFill>
              </a:rPr>
              <a:t>120°C</a:t>
            </a:r>
            <a:r>
              <a:rPr lang="en-GB" dirty="0"/>
              <a:t>.</a:t>
            </a:r>
            <a:endParaRPr lang="en-IN" dirty="0"/>
          </a:p>
        </p:txBody>
      </p:sp>
    </p:spTree>
    <p:extLst>
      <p:ext uri="{BB962C8B-B14F-4D97-AF65-F5344CB8AC3E}">
        <p14:creationId xmlns:p14="http://schemas.microsoft.com/office/powerpoint/2010/main" val="138870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3CA83D-F175-0B1D-8AEF-9991675F237B}"/>
              </a:ext>
            </a:extLst>
          </p:cNvPr>
          <p:cNvPicPr>
            <a:picLocks noGrp="1" noChangeAspect="1"/>
          </p:cNvPicPr>
          <p:nvPr>
            <p:ph idx="1"/>
          </p:nvPr>
        </p:nvPicPr>
        <p:blipFill>
          <a:blip r:embed="rId2"/>
          <a:stretch>
            <a:fillRect/>
          </a:stretch>
        </p:blipFill>
        <p:spPr>
          <a:xfrm>
            <a:off x="865774" y="618353"/>
            <a:ext cx="5086924" cy="3038846"/>
          </a:xfrm>
        </p:spPr>
      </p:pic>
      <p:pic>
        <p:nvPicPr>
          <p:cNvPr id="7" name="Picture 6">
            <a:extLst>
              <a:ext uri="{FF2B5EF4-FFF2-40B4-BE49-F238E27FC236}">
                <a16:creationId xmlns:a16="http://schemas.microsoft.com/office/drawing/2014/main" id="{DAC6E0EE-BC27-AC17-1B59-6400EF799792}"/>
              </a:ext>
            </a:extLst>
          </p:cNvPr>
          <p:cNvPicPr>
            <a:picLocks noChangeAspect="1"/>
          </p:cNvPicPr>
          <p:nvPr/>
        </p:nvPicPr>
        <p:blipFill>
          <a:blip r:embed="rId3"/>
          <a:stretch>
            <a:fillRect/>
          </a:stretch>
        </p:blipFill>
        <p:spPr>
          <a:xfrm>
            <a:off x="7009545" y="185900"/>
            <a:ext cx="3367112" cy="3171848"/>
          </a:xfrm>
          <a:prstGeom prst="rect">
            <a:avLst/>
          </a:prstGeom>
        </p:spPr>
      </p:pic>
      <p:sp>
        <p:nvSpPr>
          <p:cNvPr id="9" name="TextBox 8">
            <a:extLst>
              <a:ext uri="{FF2B5EF4-FFF2-40B4-BE49-F238E27FC236}">
                <a16:creationId xmlns:a16="http://schemas.microsoft.com/office/drawing/2014/main" id="{3920B88C-600D-80C1-5349-229090FAE675}"/>
              </a:ext>
            </a:extLst>
          </p:cNvPr>
          <p:cNvSpPr txBox="1"/>
          <p:nvPr/>
        </p:nvSpPr>
        <p:spPr>
          <a:xfrm>
            <a:off x="865773" y="4057960"/>
            <a:ext cx="10002251" cy="2031325"/>
          </a:xfrm>
          <a:prstGeom prst="rect">
            <a:avLst/>
          </a:prstGeom>
          <a:noFill/>
        </p:spPr>
        <p:txBody>
          <a:bodyPr wrap="square">
            <a:spAutoFit/>
          </a:bodyPr>
          <a:lstStyle/>
          <a:p>
            <a:pPr marL="285750" indent="-285750">
              <a:buFont typeface="Wingdings" panose="05000000000000000000" pitchFamily="2" charset="2"/>
              <a:buChar char="v"/>
            </a:pPr>
            <a:r>
              <a:rPr lang="en-GB" dirty="0"/>
              <a:t>The most </a:t>
            </a:r>
            <a:r>
              <a:rPr lang="en-GB" dirty="0">
                <a:solidFill>
                  <a:srgbClr val="FF0000"/>
                </a:solidFill>
              </a:rPr>
              <a:t>common RTDs </a:t>
            </a:r>
            <a:r>
              <a:rPr lang="en-GB" dirty="0"/>
              <a:t>are made of either </a:t>
            </a:r>
            <a:r>
              <a:rPr lang="en-GB" u="sng" dirty="0">
                <a:solidFill>
                  <a:srgbClr val="FF0000"/>
                </a:solidFill>
              </a:rPr>
              <a:t>platinum, nickel or nickel alloys</a:t>
            </a:r>
            <a:r>
              <a:rPr lang="en-GB" dirty="0"/>
              <a:t>. The </a:t>
            </a:r>
            <a:r>
              <a:rPr lang="en-GB" dirty="0">
                <a:solidFill>
                  <a:srgbClr val="FF0000"/>
                </a:solidFill>
              </a:rPr>
              <a:t>economical nickel wires </a:t>
            </a:r>
            <a:r>
              <a:rPr lang="en-GB" dirty="0"/>
              <a:t>are used over a </a:t>
            </a:r>
            <a:r>
              <a:rPr lang="en-GB" dirty="0">
                <a:solidFill>
                  <a:srgbClr val="FF0000"/>
                </a:solidFill>
              </a:rPr>
              <a:t>limited temperature range</a:t>
            </a:r>
            <a:r>
              <a:rPr lang="en-GB" dirty="0"/>
              <a:t>. They are quite </a:t>
            </a:r>
            <a:r>
              <a:rPr lang="en-GB" dirty="0">
                <a:solidFill>
                  <a:srgbClr val="FF0000"/>
                </a:solidFill>
              </a:rPr>
              <a:t>non-linear</a:t>
            </a:r>
            <a:r>
              <a:rPr lang="en-GB" dirty="0"/>
              <a:t> and tend to </a:t>
            </a:r>
            <a:r>
              <a:rPr lang="en-GB" dirty="0">
                <a:solidFill>
                  <a:srgbClr val="FF0000"/>
                </a:solidFill>
              </a:rPr>
              <a:t>drift with time</a:t>
            </a:r>
            <a:r>
              <a:rPr lang="en-GB" dirty="0"/>
              <a:t>. </a:t>
            </a:r>
          </a:p>
          <a:p>
            <a:pPr marL="285750" indent="-285750">
              <a:buFont typeface="Wingdings" panose="05000000000000000000" pitchFamily="2" charset="2"/>
              <a:buChar char="v"/>
            </a:pPr>
            <a:endParaRPr lang="en-GB" dirty="0"/>
          </a:p>
          <a:p>
            <a:pPr marL="285750" indent="-285750">
              <a:buFont typeface="Wingdings" panose="05000000000000000000" pitchFamily="2" charset="2"/>
              <a:buChar char="v"/>
            </a:pPr>
            <a:r>
              <a:rPr lang="en-GB" dirty="0"/>
              <a:t>For measurement integrity, </a:t>
            </a:r>
            <a:r>
              <a:rPr lang="en-GB" b="1" i="1" u="sng" dirty="0">
                <a:solidFill>
                  <a:srgbClr val="00B050"/>
                </a:solidFill>
              </a:rPr>
              <a:t>platinum is the obvious choice</a:t>
            </a:r>
            <a:r>
              <a:rPr lang="en-GB" dirty="0"/>
              <a:t>.</a:t>
            </a:r>
          </a:p>
          <a:p>
            <a:pPr marL="285750" indent="-285750">
              <a:buFont typeface="Wingdings" panose="05000000000000000000" pitchFamily="2" charset="2"/>
              <a:buChar char="v"/>
            </a:pPr>
            <a:r>
              <a:rPr lang="en-GB" dirty="0"/>
              <a:t>The single most common value is </a:t>
            </a:r>
            <a:r>
              <a:rPr lang="en-GB" dirty="0">
                <a:solidFill>
                  <a:srgbClr val="00B050"/>
                </a:solidFill>
              </a:rPr>
              <a:t>100 Q at 0°C </a:t>
            </a:r>
            <a:r>
              <a:rPr lang="en-GB" dirty="0"/>
              <a:t>with a resistance temperature co-efficient of </a:t>
            </a:r>
            <a:r>
              <a:rPr lang="en-GB" dirty="0">
                <a:solidFill>
                  <a:srgbClr val="00B050"/>
                </a:solidFill>
              </a:rPr>
              <a:t>0.00385/°C</a:t>
            </a:r>
            <a:r>
              <a:rPr lang="en-GB" dirty="0"/>
              <a:t>. </a:t>
            </a:r>
          </a:p>
          <a:p>
            <a:pPr marL="285750" indent="-285750">
              <a:buFont typeface="Wingdings" panose="05000000000000000000" pitchFamily="2" charset="2"/>
              <a:buChar char="v"/>
            </a:pPr>
            <a:r>
              <a:rPr lang="en-GB" dirty="0"/>
              <a:t>The more chemically pure platinum wire has a resistance temperature co-efficient of 0.00392/°C. </a:t>
            </a:r>
            <a:endParaRPr lang="en-IN" dirty="0"/>
          </a:p>
        </p:txBody>
      </p:sp>
    </p:spTree>
    <p:extLst>
      <p:ext uri="{BB962C8B-B14F-4D97-AF65-F5344CB8AC3E}">
        <p14:creationId xmlns:p14="http://schemas.microsoft.com/office/powerpoint/2010/main" val="4080693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F8DEA0-A19C-A27F-3EC0-F06B7ACE537C}"/>
              </a:ext>
            </a:extLst>
          </p:cNvPr>
          <p:cNvPicPr>
            <a:picLocks noGrp="1" noChangeAspect="1"/>
          </p:cNvPicPr>
          <p:nvPr>
            <p:ph idx="1"/>
          </p:nvPr>
        </p:nvPicPr>
        <p:blipFill>
          <a:blip r:embed="rId2"/>
          <a:stretch>
            <a:fillRect/>
          </a:stretch>
        </p:blipFill>
        <p:spPr>
          <a:xfrm>
            <a:off x="495301" y="171451"/>
            <a:ext cx="4348162" cy="3690936"/>
          </a:xfrm>
        </p:spPr>
      </p:pic>
      <p:pic>
        <p:nvPicPr>
          <p:cNvPr id="7" name="Picture 6">
            <a:extLst>
              <a:ext uri="{FF2B5EF4-FFF2-40B4-BE49-F238E27FC236}">
                <a16:creationId xmlns:a16="http://schemas.microsoft.com/office/drawing/2014/main" id="{0DBA0856-81B6-2C7A-0221-A61918E91D26}"/>
              </a:ext>
            </a:extLst>
          </p:cNvPr>
          <p:cNvPicPr>
            <a:picLocks noChangeAspect="1"/>
          </p:cNvPicPr>
          <p:nvPr/>
        </p:nvPicPr>
        <p:blipFill>
          <a:blip r:embed="rId3"/>
          <a:stretch>
            <a:fillRect/>
          </a:stretch>
        </p:blipFill>
        <p:spPr>
          <a:xfrm>
            <a:off x="495301" y="3805238"/>
            <a:ext cx="4348162" cy="2800349"/>
          </a:xfrm>
          <a:prstGeom prst="rect">
            <a:avLst/>
          </a:prstGeom>
        </p:spPr>
      </p:pic>
      <p:sp>
        <p:nvSpPr>
          <p:cNvPr id="9" name="TextBox 8">
            <a:extLst>
              <a:ext uri="{FF2B5EF4-FFF2-40B4-BE49-F238E27FC236}">
                <a16:creationId xmlns:a16="http://schemas.microsoft.com/office/drawing/2014/main" id="{46ACE99E-B2D1-78C1-A845-BA3DFD4B0A8C}"/>
              </a:ext>
            </a:extLst>
          </p:cNvPr>
          <p:cNvSpPr txBox="1"/>
          <p:nvPr/>
        </p:nvSpPr>
        <p:spPr>
          <a:xfrm>
            <a:off x="5238750" y="582097"/>
            <a:ext cx="5523035" cy="461665"/>
          </a:xfrm>
          <a:prstGeom prst="rect">
            <a:avLst/>
          </a:prstGeom>
          <a:noFill/>
        </p:spPr>
        <p:txBody>
          <a:bodyPr wrap="square">
            <a:spAutoFit/>
          </a:bodyPr>
          <a:lstStyle/>
          <a:p>
            <a:r>
              <a:rPr lang="en-IN" sz="2400" b="1" u="sng" dirty="0">
                <a:solidFill>
                  <a:srgbClr val="7030A0"/>
                </a:solidFill>
              </a:rPr>
              <a:t>Linear Approximation</a:t>
            </a:r>
          </a:p>
        </p:txBody>
      </p:sp>
      <p:sp>
        <p:nvSpPr>
          <p:cNvPr id="11" name="TextBox 10">
            <a:extLst>
              <a:ext uri="{FF2B5EF4-FFF2-40B4-BE49-F238E27FC236}">
                <a16:creationId xmlns:a16="http://schemas.microsoft.com/office/drawing/2014/main" id="{840BAABB-536E-94A3-8436-D207EA13A7C7}"/>
              </a:ext>
            </a:extLst>
          </p:cNvPr>
          <p:cNvSpPr txBox="1"/>
          <p:nvPr/>
        </p:nvSpPr>
        <p:spPr>
          <a:xfrm>
            <a:off x="4895557" y="1085614"/>
            <a:ext cx="6344529" cy="1754326"/>
          </a:xfrm>
          <a:prstGeom prst="rect">
            <a:avLst/>
          </a:prstGeom>
          <a:noFill/>
        </p:spPr>
        <p:txBody>
          <a:bodyPr wrap="square">
            <a:spAutoFit/>
          </a:bodyPr>
          <a:lstStyle/>
          <a:p>
            <a:r>
              <a:rPr lang="en-GB" dirty="0">
                <a:solidFill>
                  <a:srgbClr val="B54C2D"/>
                </a:solidFill>
              </a:rPr>
              <a:t>A linear approximation means that we may develop an equation for a straight line which approximates the resistance versus temperature curve over a specified span</a:t>
            </a:r>
            <a:r>
              <a:rPr lang="en-GB" dirty="0"/>
              <a:t>.</a:t>
            </a:r>
          </a:p>
          <a:p>
            <a:endParaRPr lang="en-GB" dirty="0"/>
          </a:p>
          <a:p>
            <a:endParaRPr lang="en-GB" dirty="0"/>
          </a:p>
          <a:p>
            <a:endParaRPr lang="en-IN" dirty="0"/>
          </a:p>
        </p:txBody>
      </p:sp>
      <p:pic>
        <p:nvPicPr>
          <p:cNvPr id="13" name="Picture 12">
            <a:extLst>
              <a:ext uri="{FF2B5EF4-FFF2-40B4-BE49-F238E27FC236}">
                <a16:creationId xmlns:a16="http://schemas.microsoft.com/office/drawing/2014/main" id="{9F162E67-250A-453D-3E22-1D63B41125FB}"/>
              </a:ext>
            </a:extLst>
          </p:cNvPr>
          <p:cNvPicPr>
            <a:picLocks noChangeAspect="1"/>
          </p:cNvPicPr>
          <p:nvPr/>
        </p:nvPicPr>
        <p:blipFill>
          <a:blip r:embed="rId4"/>
          <a:stretch>
            <a:fillRect/>
          </a:stretch>
        </p:blipFill>
        <p:spPr>
          <a:xfrm>
            <a:off x="5313338" y="3429000"/>
            <a:ext cx="5195229" cy="1680964"/>
          </a:xfrm>
          <a:prstGeom prst="rect">
            <a:avLst/>
          </a:prstGeom>
        </p:spPr>
      </p:pic>
      <p:pic>
        <p:nvPicPr>
          <p:cNvPr id="15" name="Picture 14">
            <a:extLst>
              <a:ext uri="{FF2B5EF4-FFF2-40B4-BE49-F238E27FC236}">
                <a16:creationId xmlns:a16="http://schemas.microsoft.com/office/drawing/2014/main" id="{3B44BF38-2427-AB25-CCC0-86AD500A3FBE}"/>
              </a:ext>
            </a:extLst>
          </p:cNvPr>
          <p:cNvPicPr>
            <a:picLocks noChangeAspect="1"/>
          </p:cNvPicPr>
          <p:nvPr/>
        </p:nvPicPr>
        <p:blipFill>
          <a:blip r:embed="rId5"/>
          <a:stretch>
            <a:fillRect/>
          </a:stretch>
        </p:blipFill>
        <p:spPr>
          <a:xfrm>
            <a:off x="4941887" y="1965732"/>
            <a:ext cx="5669843" cy="1066808"/>
          </a:xfrm>
          <a:prstGeom prst="rect">
            <a:avLst/>
          </a:prstGeom>
        </p:spPr>
      </p:pic>
    </p:spTree>
    <p:extLst>
      <p:ext uri="{BB962C8B-B14F-4D97-AF65-F5344CB8AC3E}">
        <p14:creationId xmlns:p14="http://schemas.microsoft.com/office/powerpoint/2010/main" val="3275310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F860-2550-5EBC-24A6-4BA8BB45070F}"/>
              </a:ext>
            </a:extLst>
          </p:cNvPr>
          <p:cNvSpPr>
            <a:spLocks noGrp="1"/>
          </p:cNvSpPr>
          <p:nvPr>
            <p:ph type="title"/>
          </p:nvPr>
        </p:nvSpPr>
        <p:spPr/>
        <p:txBody>
          <a:bodyPr/>
          <a:lstStyle/>
          <a:p>
            <a:r>
              <a:rPr lang="en-IN" sz="3600" b="1" u="sng" dirty="0">
                <a:solidFill>
                  <a:srgbClr val="B54C2D"/>
                </a:solidFill>
              </a:rPr>
              <a:t>Quadratic Approximation</a:t>
            </a:r>
            <a:br>
              <a:rPr lang="en-IN" dirty="0"/>
            </a:br>
            <a:endParaRPr lang="en-IN" dirty="0"/>
          </a:p>
        </p:txBody>
      </p:sp>
      <p:sp>
        <p:nvSpPr>
          <p:cNvPr id="3" name="Content Placeholder 2">
            <a:extLst>
              <a:ext uri="{FF2B5EF4-FFF2-40B4-BE49-F238E27FC236}">
                <a16:creationId xmlns:a16="http://schemas.microsoft.com/office/drawing/2014/main" id="{B14C2F78-3E35-F84B-3375-6FF5439A2E74}"/>
              </a:ext>
            </a:extLst>
          </p:cNvPr>
          <p:cNvSpPr>
            <a:spLocks noGrp="1"/>
          </p:cNvSpPr>
          <p:nvPr>
            <p:ph idx="1"/>
          </p:nvPr>
        </p:nvSpPr>
        <p:spPr/>
        <p:txBody>
          <a:bodyPr/>
          <a:lstStyle/>
          <a:p>
            <a:r>
              <a:rPr lang="en-GB" dirty="0">
                <a:solidFill>
                  <a:srgbClr val="00B0F0"/>
                </a:solidFill>
              </a:rPr>
              <a:t>A quadratic approximation of the resistance temperature curve is more accurate representation of the curve over a limited range of temperature.</a:t>
            </a:r>
          </a:p>
          <a:p>
            <a:r>
              <a:rPr lang="en-GB" dirty="0">
                <a:solidFill>
                  <a:srgbClr val="00B050"/>
                </a:solidFill>
              </a:rPr>
              <a:t>which varies as the square of the difference in temperature.</a:t>
            </a:r>
          </a:p>
          <a:p>
            <a:endParaRPr lang="en-IN" dirty="0">
              <a:solidFill>
                <a:srgbClr val="00B050"/>
              </a:solidFill>
            </a:endParaRPr>
          </a:p>
        </p:txBody>
      </p:sp>
      <p:pic>
        <p:nvPicPr>
          <p:cNvPr id="5" name="Picture 4">
            <a:extLst>
              <a:ext uri="{FF2B5EF4-FFF2-40B4-BE49-F238E27FC236}">
                <a16:creationId xmlns:a16="http://schemas.microsoft.com/office/drawing/2014/main" id="{18368C88-03BA-1ECA-D234-F99426004578}"/>
              </a:ext>
            </a:extLst>
          </p:cNvPr>
          <p:cNvPicPr>
            <a:picLocks noChangeAspect="1"/>
          </p:cNvPicPr>
          <p:nvPr/>
        </p:nvPicPr>
        <p:blipFill>
          <a:blip r:embed="rId2"/>
          <a:stretch>
            <a:fillRect/>
          </a:stretch>
        </p:blipFill>
        <p:spPr>
          <a:xfrm>
            <a:off x="1760537" y="3116576"/>
            <a:ext cx="6084545" cy="990607"/>
          </a:xfrm>
          <a:prstGeom prst="rect">
            <a:avLst/>
          </a:prstGeom>
        </p:spPr>
      </p:pic>
    </p:spTree>
    <p:extLst>
      <p:ext uri="{BB962C8B-B14F-4D97-AF65-F5344CB8AC3E}">
        <p14:creationId xmlns:p14="http://schemas.microsoft.com/office/powerpoint/2010/main" val="269568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BFABB1-C45F-3C04-F110-96BF666F51FC}"/>
              </a:ext>
            </a:extLst>
          </p:cNvPr>
          <p:cNvPicPr>
            <a:picLocks noGrp="1" noChangeAspect="1"/>
          </p:cNvPicPr>
          <p:nvPr>
            <p:ph idx="1"/>
          </p:nvPr>
        </p:nvPicPr>
        <p:blipFill>
          <a:blip r:embed="rId2"/>
          <a:stretch>
            <a:fillRect/>
          </a:stretch>
        </p:blipFill>
        <p:spPr>
          <a:xfrm>
            <a:off x="7539680" y="3354997"/>
            <a:ext cx="4392736" cy="2285953"/>
          </a:xfrm>
        </p:spPr>
      </p:pic>
      <p:sp>
        <p:nvSpPr>
          <p:cNvPr id="7" name="TextBox 6">
            <a:extLst>
              <a:ext uri="{FF2B5EF4-FFF2-40B4-BE49-F238E27FC236}">
                <a16:creationId xmlns:a16="http://schemas.microsoft.com/office/drawing/2014/main" id="{187A4E90-3129-4241-09BA-9C69C8481E58}"/>
              </a:ext>
            </a:extLst>
          </p:cNvPr>
          <p:cNvSpPr txBox="1"/>
          <p:nvPr/>
        </p:nvSpPr>
        <p:spPr>
          <a:xfrm>
            <a:off x="628357" y="2952464"/>
            <a:ext cx="6096000" cy="2585323"/>
          </a:xfrm>
          <a:prstGeom prst="rect">
            <a:avLst/>
          </a:prstGeom>
          <a:noFill/>
        </p:spPr>
        <p:txBody>
          <a:bodyPr wrap="square">
            <a:spAutoFit/>
          </a:bodyPr>
          <a:lstStyle/>
          <a:p>
            <a:r>
              <a:rPr lang="en-GB" dirty="0">
                <a:solidFill>
                  <a:srgbClr val="FF0000"/>
                </a:solidFill>
              </a:rPr>
              <a:t>The simplest resistance-thermometer configuration uses two wires. </a:t>
            </a:r>
          </a:p>
          <a:p>
            <a:endParaRPr lang="en-GB" dirty="0"/>
          </a:p>
          <a:p>
            <a:r>
              <a:rPr lang="en-GB" dirty="0"/>
              <a:t>It is only used when high accuracy is not required, as the resistance of the connecting wires is added to that of the sensor, leading to errors of measurement. </a:t>
            </a:r>
          </a:p>
          <a:p>
            <a:endParaRPr lang="en-GB" dirty="0"/>
          </a:p>
          <a:p>
            <a:r>
              <a:rPr lang="en-GB" dirty="0"/>
              <a:t>This </a:t>
            </a:r>
            <a:r>
              <a:rPr lang="en-GB" dirty="0">
                <a:solidFill>
                  <a:srgbClr val="FF0000"/>
                </a:solidFill>
              </a:rPr>
              <a:t>configuration allows use of 100 meters of cable. This applies equally to balanced bridge and fixed bridge system.</a:t>
            </a:r>
            <a:endParaRPr lang="en-IN" dirty="0">
              <a:solidFill>
                <a:srgbClr val="FF0000"/>
              </a:solidFill>
            </a:endParaRPr>
          </a:p>
        </p:txBody>
      </p:sp>
      <p:sp>
        <p:nvSpPr>
          <p:cNvPr id="12" name="TextBox 11">
            <a:extLst>
              <a:ext uri="{FF2B5EF4-FFF2-40B4-BE49-F238E27FC236}">
                <a16:creationId xmlns:a16="http://schemas.microsoft.com/office/drawing/2014/main" id="{E7DAB3F9-E117-8838-8960-E8C6326601E5}"/>
              </a:ext>
            </a:extLst>
          </p:cNvPr>
          <p:cNvSpPr txBox="1"/>
          <p:nvPr/>
        </p:nvSpPr>
        <p:spPr>
          <a:xfrm>
            <a:off x="2799471" y="1036320"/>
            <a:ext cx="5059680" cy="830997"/>
          </a:xfrm>
          <a:prstGeom prst="rect">
            <a:avLst/>
          </a:prstGeom>
          <a:noFill/>
        </p:spPr>
        <p:txBody>
          <a:bodyPr wrap="square" rtlCol="0">
            <a:spAutoFit/>
          </a:bodyPr>
          <a:lstStyle/>
          <a:p>
            <a:r>
              <a:rPr lang="en-IN" sz="2400" b="1" dirty="0">
                <a:solidFill>
                  <a:srgbClr val="7030A0"/>
                </a:solidFill>
              </a:rPr>
              <a:t>Two wire configuration OF RTD</a:t>
            </a:r>
          </a:p>
          <a:p>
            <a:endParaRPr lang="en-IN" sz="2400" b="1" dirty="0">
              <a:solidFill>
                <a:srgbClr val="7030A0"/>
              </a:solidFill>
            </a:endParaRPr>
          </a:p>
        </p:txBody>
      </p:sp>
    </p:spTree>
    <p:extLst>
      <p:ext uri="{BB962C8B-B14F-4D97-AF65-F5344CB8AC3E}">
        <p14:creationId xmlns:p14="http://schemas.microsoft.com/office/powerpoint/2010/main" val="2340354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954" y="117483"/>
            <a:ext cx="8911687" cy="525068"/>
          </a:xfrm>
        </p:spPr>
        <p:txBody>
          <a:bodyPr>
            <a:normAutofit fontScale="90000"/>
          </a:bodyPr>
          <a:lstStyle/>
          <a:p>
            <a:r>
              <a:rPr lang="en-US" dirty="0"/>
              <a:t>Construction of Potentiometers</a:t>
            </a:r>
          </a:p>
        </p:txBody>
      </p:sp>
      <p:sp>
        <p:nvSpPr>
          <p:cNvPr id="3" name="Content Placeholder 2"/>
          <p:cNvSpPr>
            <a:spLocks noGrp="1"/>
          </p:cNvSpPr>
          <p:nvPr>
            <p:ph idx="1"/>
          </p:nvPr>
        </p:nvSpPr>
        <p:spPr>
          <a:xfrm>
            <a:off x="518984" y="642551"/>
            <a:ext cx="10985628" cy="5268671"/>
          </a:xfrm>
        </p:spPr>
        <p:txBody>
          <a:bodyPr/>
          <a:lstStyle/>
          <a:p>
            <a:r>
              <a:rPr lang="en-IN" sz="1600" dirty="0"/>
              <a:t>Normally, the resistive element is a </a:t>
            </a:r>
            <a:r>
              <a:rPr lang="en-IN" sz="1600" b="1" dirty="0">
                <a:solidFill>
                  <a:schemeClr val="accent1"/>
                </a:solidFill>
              </a:rPr>
              <a:t>single wire </a:t>
            </a:r>
            <a:r>
              <a:rPr lang="en-IN" sz="1600" dirty="0"/>
              <a:t>of conducing material which gives a </a:t>
            </a:r>
            <a:r>
              <a:rPr lang="en-IN" sz="1600" b="1" dirty="0">
                <a:solidFill>
                  <a:schemeClr val="accent1"/>
                </a:solidFill>
              </a:rPr>
              <a:t>continuous </a:t>
            </a:r>
            <a:r>
              <a:rPr lang="en-IN" sz="1600" b="1" dirty="0" err="1">
                <a:solidFill>
                  <a:schemeClr val="accent1"/>
                </a:solidFill>
              </a:rPr>
              <a:t>stepless</a:t>
            </a:r>
            <a:r>
              <a:rPr lang="en-IN" sz="1600" dirty="0"/>
              <a:t> variation of resistance as the </a:t>
            </a:r>
            <a:r>
              <a:rPr lang="en-IN" sz="1600" b="1" dirty="0">
                <a:solidFill>
                  <a:schemeClr val="accent1"/>
                </a:solidFill>
              </a:rPr>
              <a:t>wiper travels over it</a:t>
            </a:r>
            <a:r>
              <a:rPr lang="en-IN" sz="1600" dirty="0"/>
              <a:t>.</a:t>
            </a:r>
          </a:p>
          <a:p>
            <a:r>
              <a:rPr lang="en-IN" sz="1600" dirty="0"/>
              <a:t>Such potentiometers are available but their </a:t>
            </a:r>
            <a:r>
              <a:rPr lang="en-IN" sz="1600" b="1" dirty="0">
                <a:solidFill>
                  <a:schemeClr val="accent1"/>
                </a:solidFill>
              </a:rPr>
              <a:t>length</a:t>
            </a:r>
            <a:r>
              <a:rPr lang="en-IN" sz="1600" dirty="0"/>
              <a:t> (in the case of </a:t>
            </a:r>
            <a:r>
              <a:rPr lang="en-IN" sz="1600" b="1" dirty="0">
                <a:solidFill>
                  <a:schemeClr val="accent1"/>
                </a:solidFill>
              </a:rPr>
              <a:t>translational</a:t>
            </a:r>
            <a:r>
              <a:rPr lang="en-IN" sz="1600" dirty="0"/>
              <a:t> </a:t>
            </a:r>
            <a:r>
              <a:rPr lang="en-IN" sz="1600" b="1" dirty="0">
                <a:solidFill>
                  <a:srgbClr val="00B050"/>
                </a:solidFill>
              </a:rPr>
              <a:t>potentiometers</a:t>
            </a:r>
            <a:r>
              <a:rPr lang="en-IN" sz="1600" dirty="0"/>
              <a:t>) and </a:t>
            </a:r>
            <a:r>
              <a:rPr lang="en-IN" sz="1600" b="1" dirty="0">
                <a:solidFill>
                  <a:srgbClr val="00B050"/>
                </a:solidFill>
              </a:rPr>
              <a:t>diameter</a:t>
            </a:r>
            <a:r>
              <a:rPr lang="en-IN" sz="1600" dirty="0"/>
              <a:t> (in the case of </a:t>
            </a:r>
            <a:r>
              <a:rPr lang="en-IN" sz="1600" b="1" dirty="0">
                <a:solidFill>
                  <a:srgbClr val="00B050"/>
                </a:solidFill>
              </a:rPr>
              <a:t>rotational potentiometers</a:t>
            </a:r>
            <a:r>
              <a:rPr lang="en-IN" sz="1600" dirty="0"/>
              <a:t>) restrict their use on account of space considerations.</a:t>
            </a:r>
          </a:p>
          <a:p>
            <a:r>
              <a:rPr lang="en-IN" sz="1600" dirty="0"/>
              <a:t>The resolution of the potentiometers is dependent upon the construction of the resistive element and in order to get </a:t>
            </a:r>
            <a:r>
              <a:rPr lang="en-IN" sz="1600" b="1" dirty="0">
                <a:solidFill>
                  <a:srgbClr val="00B050"/>
                </a:solidFill>
              </a:rPr>
              <a:t>high values of resistance </a:t>
            </a:r>
            <a:r>
              <a:rPr lang="en-IN" sz="1600" dirty="0"/>
              <a:t>in </a:t>
            </a:r>
            <a:r>
              <a:rPr lang="en-IN" sz="1600" b="1" dirty="0">
                <a:solidFill>
                  <a:srgbClr val="00B050"/>
                </a:solidFill>
              </a:rPr>
              <a:t>small space wire </a:t>
            </a:r>
            <a:r>
              <a:rPr lang="en-IN" sz="1600" dirty="0"/>
              <a:t>wound potentiometers ar.</a:t>
            </a:r>
          </a:p>
          <a:p>
            <a:r>
              <a:rPr lang="en-IN" sz="1600" dirty="0"/>
              <a:t>The resistance wire is wound on a mandrel or a card for translational displacement e used extensively</a:t>
            </a:r>
          </a:p>
          <a:p>
            <a:r>
              <a:rPr lang="en-IN" sz="1600" dirty="0"/>
              <a:t>For the measurement of </a:t>
            </a:r>
            <a:r>
              <a:rPr lang="en-IN" sz="1600" b="1" dirty="0">
                <a:solidFill>
                  <a:srgbClr val="00B050"/>
                </a:solidFill>
              </a:rPr>
              <a:t>rotational motion </a:t>
            </a:r>
            <a:r>
              <a:rPr lang="en-IN" sz="1600" dirty="0"/>
              <a:t>these mandrels or cards are formed into a </a:t>
            </a:r>
            <a:r>
              <a:rPr lang="en-IN" sz="1600" b="1" dirty="0">
                <a:solidFill>
                  <a:srgbClr val="00B050"/>
                </a:solidFill>
              </a:rPr>
              <a:t>circle or a helix.</a:t>
            </a:r>
          </a:p>
          <a:p>
            <a:r>
              <a:rPr lang="en-IN" sz="1600" dirty="0"/>
              <a:t>If wire wound type of construction is adopted, the variation of resistance is not a linear continuous change but is in small steps as the sliding contact (wiper) moves from one turn to another</a:t>
            </a:r>
            <a:endParaRPr lang="en-IN" sz="1600" b="1" dirty="0">
              <a:solidFill>
                <a:srgbClr val="00B050"/>
              </a:solidFill>
            </a:endParaRPr>
          </a:p>
          <a:p>
            <a:endParaRPr lang="en-IN" sz="1600" b="1" dirty="0">
              <a:solidFill>
                <a:srgbClr val="00B050"/>
              </a:solidFill>
            </a:endParaRPr>
          </a:p>
          <a:p>
            <a:endParaRPr lang="en-US" b="1" dirty="0">
              <a:solidFill>
                <a:srgbClr val="00B050"/>
              </a:solidFill>
            </a:endParaRPr>
          </a:p>
        </p:txBody>
      </p:sp>
      <p:pic>
        <p:nvPicPr>
          <p:cNvPr id="4" name="Picture 3"/>
          <p:cNvPicPr>
            <a:picLocks noChangeAspect="1"/>
          </p:cNvPicPr>
          <p:nvPr/>
        </p:nvPicPr>
        <p:blipFill rotWithShape="1">
          <a:blip r:embed="rId2"/>
          <a:srcRect l="52050" t="29167" r="21986" b="33854"/>
          <a:stretch/>
        </p:blipFill>
        <p:spPr>
          <a:xfrm>
            <a:off x="355599" y="4152900"/>
            <a:ext cx="3378201" cy="2705100"/>
          </a:xfrm>
          <a:prstGeom prst="rect">
            <a:avLst/>
          </a:prstGeom>
        </p:spPr>
      </p:pic>
      <p:pic>
        <p:nvPicPr>
          <p:cNvPr id="6" name="Picture 5"/>
          <p:cNvPicPr>
            <a:picLocks noChangeAspect="1"/>
          </p:cNvPicPr>
          <p:nvPr/>
        </p:nvPicPr>
        <p:blipFill rotWithShape="1">
          <a:blip r:embed="rId3"/>
          <a:srcRect l="22865" t="27604" r="55759" b="41840"/>
          <a:stretch/>
        </p:blipFill>
        <p:spPr>
          <a:xfrm>
            <a:off x="4289026" y="4387850"/>
            <a:ext cx="2781301" cy="2235200"/>
          </a:xfrm>
          <a:prstGeom prst="rect">
            <a:avLst/>
          </a:prstGeom>
        </p:spPr>
      </p:pic>
      <p:pic>
        <p:nvPicPr>
          <p:cNvPr id="7" name="Picture 6"/>
          <p:cNvPicPr>
            <a:picLocks noChangeAspect="1"/>
          </p:cNvPicPr>
          <p:nvPr/>
        </p:nvPicPr>
        <p:blipFill rotWithShape="1">
          <a:blip r:embed="rId4"/>
          <a:srcRect l="21791" t="59896" r="53026" b="16146"/>
          <a:stretch/>
        </p:blipFill>
        <p:spPr>
          <a:xfrm>
            <a:off x="7625553" y="4306605"/>
            <a:ext cx="4604545" cy="2397690"/>
          </a:xfrm>
          <a:prstGeom prst="rect">
            <a:avLst/>
          </a:prstGeom>
        </p:spPr>
      </p:pic>
    </p:spTree>
    <p:extLst>
      <p:ext uri="{BB962C8B-B14F-4D97-AF65-F5344CB8AC3E}">
        <p14:creationId xmlns:p14="http://schemas.microsoft.com/office/powerpoint/2010/main" val="2784318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7753-30CD-BFB0-CE97-4B8D079CA3E5}"/>
              </a:ext>
            </a:extLst>
          </p:cNvPr>
          <p:cNvSpPr>
            <a:spLocks noGrp="1"/>
          </p:cNvSpPr>
          <p:nvPr>
            <p:ph type="title"/>
          </p:nvPr>
        </p:nvSpPr>
        <p:spPr/>
        <p:txBody>
          <a:bodyPr/>
          <a:lstStyle/>
          <a:p>
            <a:r>
              <a:rPr lang="en-IN" dirty="0">
                <a:solidFill>
                  <a:srgbClr val="FF0000"/>
                </a:solidFill>
              </a:rPr>
              <a:t>Three wire configuration OF RTD</a:t>
            </a:r>
          </a:p>
        </p:txBody>
      </p:sp>
      <p:sp>
        <p:nvSpPr>
          <p:cNvPr id="11" name="Content Placeholder 10">
            <a:extLst>
              <a:ext uri="{FF2B5EF4-FFF2-40B4-BE49-F238E27FC236}">
                <a16:creationId xmlns:a16="http://schemas.microsoft.com/office/drawing/2014/main" id="{77BAED2D-69F8-A4C3-E826-F93BFF9A83C5}"/>
              </a:ext>
            </a:extLst>
          </p:cNvPr>
          <p:cNvSpPr txBox="1">
            <a:spLocks noGrp="1"/>
          </p:cNvSpPr>
          <p:nvPr>
            <p:ph idx="1"/>
          </p:nvPr>
        </p:nvSpPr>
        <p:spPr>
          <a:xfrm>
            <a:off x="1096963" y="1846263"/>
            <a:ext cx="6762188" cy="4210383"/>
          </a:xfrm>
          <a:prstGeom prst="rect">
            <a:avLst/>
          </a:prstGeom>
          <a:noFill/>
        </p:spPr>
        <p:txBody>
          <a:bodyPr wrap="square">
            <a:spAutoFit/>
          </a:bodyPr>
          <a:lstStyle/>
          <a:p>
            <a:r>
              <a:rPr lang="en-GB" dirty="0"/>
              <a:t>In order to minimize the effects of the lead resistances, a three-wire configuration can be used. </a:t>
            </a:r>
          </a:p>
          <a:p>
            <a:r>
              <a:rPr lang="en-GB" dirty="0"/>
              <a:t>R1 = R2, and R3 around the middle of the range of the RTD.</a:t>
            </a:r>
          </a:p>
          <a:p>
            <a:r>
              <a:rPr lang="en-GB" dirty="0"/>
              <a:t>the voltage drop on the lower left hand side is </a:t>
            </a:r>
            <a:r>
              <a:rPr lang="en-GB" b="1" i="1" dirty="0" err="1">
                <a:solidFill>
                  <a:srgbClr val="7030A0"/>
                </a:solidFill>
              </a:rPr>
              <a:t>V_rtd</a:t>
            </a:r>
            <a:r>
              <a:rPr lang="en-GB" b="1" i="1" dirty="0">
                <a:solidFill>
                  <a:srgbClr val="7030A0"/>
                </a:solidFill>
              </a:rPr>
              <a:t> + </a:t>
            </a:r>
            <a:r>
              <a:rPr lang="en-GB" b="1" i="1" dirty="0" err="1">
                <a:solidFill>
                  <a:srgbClr val="7030A0"/>
                </a:solidFill>
              </a:rPr>
              <a:t>V_lead</a:t>
            </a:r>
            <a:r>
              <a:rPr lang="en-GB" dirty="0"/>
              <a:t>, </a:t>
            </a:r>
          </a:p>
          <a:p>
            <a:r>
              <a:rPr lang="en-GB" dirty="0"/>
              <a:t>and on the lower right hand side is </a:t>
            </a:r>
            <a:r>
              <a:rPr lang="en-GB" b="1" i="1" dirty="0">
                <a:solidFill>
                  <a:srgbClr val="7030A0"/>
                </a:solidFill>
              </a:rPr>
              <a:t>V_R3 + </a:t>
            </a:r>
            <a:r>
              <a:rPr lang="en-GB" b="1" i="1" dirty="0" err="1">
                <a:solidFill>
                  <a:srgbClr val="7030A0"/>
                </a:solidFill>
              </a:rPr>
              <a:t>V_lead</a:t>
            </a:r>
            <a:r>
              <a:rPr lang="en-GB" dirty="0"/>
              <a:t>, </a:t>
            </a:r>
          </a:p>
          <a:p>
            <a:r>
              <a:rPr lang="en-GB" dirty="0"/>
              <a:t> bridge voltage (</a:t>
            </a:r>
            <a:r>
              <a:rPr lang="en-GB" dirty="0" err="1"/>
              <a:t>V_b</a:t>
            </a:r>
            <a:r>
              <a:rPr lang="en-GB" dirty="0"/>
              <a:t>) is the difference, </a:t>
            </a:r>
            <a:r>
              <a:rPr lang="en-GB" dirty="0" err="1"/>
              <a:t>V_rtd</a:t>
            </a:r>
            <a:r>
              <a:rPr lang="en-GB" dirty="0"/>
              <a:t> − V_R3. </a:t>
            </a:r>
          </a:p>
          <a:p>
            <a:pPr lvl="6"/>
            <a:r>
              <a:rPr lang="en-GB" b="1" dirty="0">
                <a:solidFill>
                  <a:srgbClr val="00B050"/>
                </a:solidFill>
              </a:rPr>
              <a:t>(</a:t>
            </a:r>
            <a:r>
              <a:rPr lang="en-GB" b="1" dirty="0" err="1">
                <a:solidFill>
                  <a:srgbClr val="00B050"/>
                </a:solidFill>
              </a:rPr>
              <a:t>V_b</a:t>
            </a:r>
            <a:r>
              <a:rPr lang="en-GB" b="1" dirty="0">
                <a:solidFill>
                  <a:srgbClr val="00B050"/>
                </a:solidFill>
              </a:rPr>
              <a:t>)= </a:t>
            </a:r>
            <a:r>
              <a:rPr lang="en-GB" b="1" dirty="0" err="1">
                <a:solidFill>
                  <a:srgbClr val="00B050"/>
                </a:solidFill>
              </a:rPr>
              <a:t>V_rtd</a:t>
            </a:r>
            <a:r>
              <a:rPr lang="en-GB" b="1" dirty="0">
                <a:solidFill>
                  <a:srgbClr val="00B050"/>
                </a:solidFill>
              </a:rPr>
              <a:t> − V_R3</a:t>
            </a:r>
          </a:p>
          <a:p>
            <a:r>
              <a:rPr lang="en-GB" dirty="0"/>
              <a:t>The voltage drop due to the lead resistance has been cancelled out. </a:t>
            </a:r>
          </a:p>
          <a:p>
            <a:r>
              <a:rPr lang="en-GB" dirty="0"/>
              <a:t>This always applies if R1=R2, and R1, R2 &gt;&gt; RTD, R3. R1 and R2 can serve the use of limiting the current through the RTD, </a:t>
            </a:r>
            <a:endParaRPr lang="en-IN" dirty="0"/>
          </a:p>
        </p:txBody>
      </p:sp>
      <p:pic>
        <p:nvPicPr>
          <p:cNvPr id="4" name="Picture 3">
            <a:extLst>
              <a:ext uri="{FF2B5EF4-FFF2-40B4-BE49-F238E27FC236}">
                <a16:creationId xmlns:a16="http://schemas.microsoft.com/office/drawing/2014/main" id="{F345AE79-B614-E7C9-D0DF-FF82219DCC87}"/>
              </a:ext>
            </a:extLst>
          </p:cNvPr>
          <p:cNvPicPr>
            <a:picLocks noChangeAspect="1"/>
          </p:cNvPicPr>
          <p:nvPr/>
        </p:nvPicPr>
        <p:blipFill>
          <a:blip r:embed="rId2"/>
          <a:stretch>
            <a:fillRect/>
          </a:stretch>
        </p:blipFill>
        <p:spPr>
          <a:xfrm>
            <a:off x="8445305" y="1737360"/>
            <a:ext cx="3665086" cy="3739662"/>
          </a:xfrm>
          <a:prstGeom prst="rect">
            <a:avLst/>
          </a:prstGeom>
        </p:spPr>
      </p:pic>
    </p:spTree>
    <p:extLst>
      <p:ext uri="{BB962C8B-B14F-4D97-AF65-F5344CB8AC3E}">
        <p14:creationId xmlns:p14="http://schemas.microsoft.com/office/powerpoint/2010/main" val="4204825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D517-6616-212D-3F68-E22F46F35305}"/>
              </a:ext>
            </a:extLst>
          </p:cNvPr>
          <p:cNvSpPr>
            <a:spLocks noGrp="1"/>
          </p:cNvSpPr>
          <p:nvPr>
            <p:ph type="title"/>
          </p:nvPr>
        </p:nvSpPr>
        <p:spPr/>
        <p:txBody>
          <a:bodyPr/>
          <a:lstStyle/>
          <a:p>
            <a:r>
              <a:rPr lang="en-IN" dirty="0"/>
              <a:t>Four wire configuration OF RTD</a:t>
            </a:r>
          </a:p>
        </p:txBody>
      </p:sp>
      <p:pic>
        <p:nvPicPr>
          <p:cNvPr id="5" name="Content Placeholder 4">
            <a:extLst>
              <a:ext uri="{FF2B5EF4-FFF2-40B4-BE49-F238E27FC236}">
                <a16:creationId xmlns:a16="http://schemas.microsoft.com/office/drawing/2014/main" id="{21A9502F-08E0-FB41-6E0C-DFDFEC3DA2FF}"/>
              </a:ext>
            </a:extLst>
          </p:cNvPr>
          <p:cNvPicPr>
            <a:picLocks noGrp="1" noChangeAspect="1"/>
          </p:cNvPicPr>
          <p:nvPr>
            <p:ph idx="1"/>
          </p:nvPr>
        </p:nvPicPr>
        <p:blipFill>
          <a:blip r:embed="rId2"/>
          <a:stretch>
            <a:fillRect/>
          </a:stretch>
        </p:blipFill>
        <p:spPr>
          <a:xfrm>
            <a:off x="5357323" y="1952089"/>
            <a:ext cx="5312876" cy="2549183"/>
          </a:xfrm>
        </p:spPr>
      </p:pic>
      <p:sp>
        <p:nvSpPr>
          <p:cNvPr id="7" name="TextBox 6">
            <a:extLst>
              <a:ext uri="{FF2B5EF4-FFF2-40B4-BE49-F238E27FC236}">
                <a16:creationId xmlns:a16="http://schemas.microsoft.com/office/drawing/2014/main" id="{76A525EB-E100-14F0-2E5D-82F349EE8AF8}"/>
              </a:ext>
            </a:extLst>
          </p:cNvPr>
          <p:cNvSpPr txBox="1"/>
          <p:nvPr/>
        </p:nvSpPr>
        <p:spPr>
          <a:xfrm>
            <a:off x="375139" y="2626515"/>
            <a:ext cx="4815839" cy="1477328"/>
          </a:xfrm>
          <a:prstGeom prst="rect">
            <a:avLst/>
          </a:prstGeom>
          <a:noFill/>
        </p:spPr>
        <p:txBody>
          <a:bodyPr wrap="square">
            <a:spAutoFit/>
          </a:bodyPr>
          <a:lstStyle/>
          <a:p>
            <a:r>
              <a:rPr lang="en-GB" dirty="0"/>
              <a:t>The four-wire resistance configuration increases the accuracy of measurement of resistance. </a:t>
            </a:r>
          </a:p>
          <a:p>
            <a:endParaRPr lang="en-GB" dirty="0"/>
          </a:p>
          <a:p>
            <a:r>
              <a:rPr lang="en-GB" dirty="0">
                <a:solidFill>
                  <a:srgbClr val="00B050"/>
                </a:solidFill>
              </a:rPr>
              <a:t>Four-terminal sensing eliminates voltage drop in the measuring leads as a contribution to error. </a:t>
            </a:r>
            <a:endParaRPr lang="en-IN" dirty="0">
              <a:solidFill>
                <a:srgbClr val="00B050"/>
              </a:solidFill>
            </a:endParaRPr>
          </a:p>
        </p:txBody>
      </p:sp>
    </p:spTree>
    <p:extLst>
      <p:ext uri="{BB962C8B-B14F-4D97-AF65-F5344CB8AC3E}">
        <p14:creationId xmlns:p14="http://schemas.microsoft.com/office/powerpoint/2010/main" val="460290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E597-D2EB-9AFB-2FF1-8CEA27ACD0ED}"/>
              </a:ext>
            </a:extLst>
          </p:cNvPr>
          <p:cNvSpPr>
            <a:spLocks noGrp="1"/>
          </p:cNvSpPr>
          <p:nvPr>
            <p:ph type="title"/>
          </p:nvPr>
        </p:nvSpPr>
        <p:spPr/>
        <p:txBody>
          <a:bodyPr>
            <a:normAutofit/>
          </a:bodyPr>
          <a:lstStyle/>
          <a:p>
            <a:r>
              <a:rPr lang="en-IN" sz="3200" b="1" u="sng" dirty="0">
                <a:solidFill>
                  <a:srgbClr val="00B050"/>
                </a:solidFill>
              </a:rPr>
              <a:t>THERMISTORS</a:t>
            </a:r>
          </a:p>
        </p:txBody>
      </p:sp>
      <p:sp>
        <p:nvSpPr>
          <p:cNvPr id="3" name="Content Placeholder 2">
            <a:extLst>
              <a:ext uri="{FF2B5EF4-FFF2-40B4-BE49-F238E27FC236}">
                <a16:creationId xmlns:a16="http://schemas.microsoft.com/office/drawing/2014/main" id="{51FF4B16-0D8A-405F-5AED-7F414B23223E}"/>
              </a:ext>
            </a:extLst>
          </p:cNvPr>
          <p:cNvSpPr>
            <a:spLocks noGrp="1"/>
          </p:cNvSpPr>
          <p:nvPr>
            <p:ph idx="1"/>
          </p:nvPr>
        </p:nvSpPr>
        <p:spPr/>
        <p:txBody>
          <a:bodyPr>
            <a:normAutofit fontScale="85000" lnSpcReduction="10000"/>
          </a:bodyPr>
          <a:lstStyle/>
          <a:p>
            <a:pPr>
              <a:buFont typeface="Wingdings" panose="05000000000000000000" pitchFamily="2" charset="2"/>
              <a:buChar char="v"/>
            </a:pPr>
            <a:r>
              <a:rPr lang="en-GB" dirty="0"/>
              <a:t>Thermistor is a contraction of a term "</a:t>
            </a:r>
            <a:r>
              <a:rPr lang="en-GB" dirty="0">
                <a:solidFill>
                  <a:srgbClr val="7030A0"/>
                </a:solidFill>
              </a:rPr>
              <a:t>thermal resistors</a:t>
            </a:r>
            <a:r>
              <a:rPr lang="en-GB" dirty="0"/>
              <a:t>". </a:t>
            </a:r>
          </a:p>
          <a:p>
            <a:pPr>
              <a:buFont typeface="Wingdings" panose="05000000000000000000" pitchFamily="2" charset="2"/>
              <a:buChar char="v"/>
            </a:pPr>
            <a:r>
              <a:rPr lang="en-GB" dirty="0"/>
              <a:t>Thermistors are generally composed of </a:t>
            </a:r>
            <a:r>
              <a:rPr lang="en-GB" dirty="0">
                <a:solidFill>
                  <a:srgbClr val="FF0000"/>
                </a:solidFill>
              </a:rPr>
              <a:t>semi-conductor materials.</a:t>
            </a:r>
          </a:p>
          <a:p>
            <a:pPr>
              <a:buFont typeface="Wingdings" panose="05000000000000000000" pitchFamily="2" charset="2"/>
              <a:buChar char="v"/>
            </a:pPr>
            <a:r>
              <a:rPr lang="en-GB" dirty="0"/>
              <a:t>most thermistors have a </a:t>
            </a:r>
            <a:r>
              <a:rPr lang="en-GB" b="1" u="sng" dirty="0">
                <a:solidFill>
                  <a:srgbClr val="00B0F0"/>
                </a:solidFill>
              </a:rPr>
              <a:t>negative coefficient of temperature </a:t>
            </a:r>
            <a:r>
              <a:rPr lang="en-GB" dirty="0"/>
              <a:t>resistance i.e. their resistance decreases with increase of temperature.</a:t>
            </a:r>
          </a:p>
          <a:p>
            <a:pPr>
              <a:buFont typeface="Wingdings" panose="05000000000000000000" pitchFamily="2" charset="2"/>
              <a:buChar char="v"/>
            </a:pPr>
            <a:r>
              <a:rPr lang="en-GB" dirty="0"/>
              <a:t>The </a:t>
            </a:r>
            <a:r>
              <a:rPr lang="en-GB" dirty="0">
                <a:solidFill>
                  <a:srgbClr val="FF0000"/>
                </a:solidFill>
              </a:rPr>
              <a:t>negative temperature coefficient </a:t>
            </a:r>
            <a:r>
              <a:rPr lang="en-GB" dirty="0"/>
              <a:t>of </a:t>
            </a:r>
            <a:r>
              <a:rPr lang="en-GB" dirty="0">
                <a:solidFill>
                  <a:srgbClr val="FF0000"/>
                </a:solidFill>
              </a:rPr>
              <a:t>resistance</a:t>
            </a:r>
            <a:r>
              <a:rPr lang="en-GB" dirty="0"/>
              <a:t> can be as </a:t>
            </a:r>
            <a:r>
              <a:rPr lang="en-GB" u="sng" dirty="0">
                <a:solidFill>
                  <a:srgbClr val="FF0000"/>
                </a:solidFill>
              </a:rPr>
              <a:t>large</a:t>
            </a:r>
            <a:r>
              <a:rPr lang="en-GB" dirty="0"/>
              <a:t> as several percent per degree Celsius. </a:t>
            </a:r>
          </a:p>
          <a:p>
            <a:pPr>
              <a:buFont typeface="Wingdings" panose="05000000000000000000" pitchFamily="2" charset="2"/>
              <a:buChar char="v"/>
            </a:pPr>
            <a:r>
              <a:rPr lang="en-GB" dirty="0"/>
              <a:t>This allows the thermistor circuits to detect very </a:t>
            </a:r>
            <a:r>
              <a:rPr lang="en-GB" i="1" dirty="0">
                <a:solidFill>
                  <a:srgbClr val="7030A0"/>
                </a:solidFill>
              </a:rPr>
              <a:t>small changes in temperature </a:t>
            </a:r>
            <a:r>
              <a:rPr lang="en-GB" dirty="0"/>
              <a:t>which could not be observed with an RTD or a thermocouple.</a:t>
            </a:r>
          </a:p>
          <a:p>
            <a:pPr>
              <a:buFont typeface="Wingdings" panose="05000000000000000000" pitchFamily="2" charset="2"/>
              <a:buChar char="v"/>
            </a:pPr>
            <a:r>
              <a:rPr lang="en-GB" dirty="0"/>
              <a:t>In some cases the resistance of thermistor at room temperature may decrease as much as 5 percent for each 1°C rise in temperature.</a:t>
            </a:r>
          </a:p>
          <a:p>
            <a:pPr>
              <a:buFont typeface="Wingdings" panose="05000000000000000000" pitchFamily="2" charset="2"/>
              <a:buChar char="v"/>
            </a:pPr>
            <a:r>
              <a:rPr lang="en-GB" dirty="0"/>
              <a:t>This high sensitivity to temperature changes makes thermistors extremely useful for precision temperature measurements control and compensation. </a:t>
            </a:r>
          </a:p>
          <a:p>
            <a:pPr>
              <a:buFont typeface="Wingdings" panose="05000000000000000000" pitchFamily="2" charset="2"/>
              <a:buChar char="v"/>
            </a:pPr>
            <a:r>
              <a:rPr lang="en-GB" dirty="0"/>
              <a:t>The thermistor exhibits a highly nonlinear characteristic of resistance versus temperature</a:t>
            </a:r>
          </a:p>
          <a:p>
            <a:pPr>
              <a:buFont typeface="Wingdings" panose="05000000000000000000" pitchFamily="2" charset="2"/>
              <a:buChar char="v"/>
            </a:pPr>
            <a:endParaRPr lang="en-GB" dirty="0"/>
          </a:p>
          <a:p>
            <a:pPr>
              <a:buFont typeface="Wingdings" panose="05000000000000000000" pitchFamily="2" charset="2"/>
              <a:buChar char="v"/>
            </a:pPr>
            <a:endParaRPr lang="en-IN" dirty="0">
              <a:solidFill>
                <a:srgbClr val="FF0000"/>
              </a:solidFill>
            </a:endParaRPr>
          </a:p>
        </p:txBody>
      </p:sp>
    </p:spTree>
    <p:extLst>
      <p:ext uri="{BB962C8B-B14F-4D97-AF65-F5344CB8AC3E}">
        <p14:creationId xmlns:p14="http://schemas.microsoft.com/office/powerpoint/2010/main" val="1996160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F0DC-EAA5-3EDD-231E-09623876E025}"/>
              </a:ext>
            </a:extLst>
          </p:cNvPr>
          <p:cNvSpPr>
            <a:spLocks noGrp="1"/>
          </p:cNvSpPr>
          <p:nvPr>
            <p:ph type="title"/>
          </p:nvPr>
        </p:nvSpPr>
        <p:spPr>
          <a:xfrm>
            <a:off x="947225" y="-543391"/>
            <a:ext cx="10058400" cy="1450757"/>
          </a:xfrm>
        </p:spPr>
        <p:txBody>
          <a:bodyPr/>
          <a:lstStyle/>
          <a:p>
            <a:r>
              <a:rPr lang="en-IN" u="sng" dirty="0">
                <a:solidFill>
                  <a:srgbClr val="7030A0"/>
                </a:solidFill>
              </a:rPr>
              <a:t>Construction of Thermistors</a:t>
            </a:r>
          </a:p>
        </p:txBody>
      </p:sp>
      <p:sp>
        <p:nvSpPr>
          <p:cNvPr id="3" name="Content Placeholder 2">
            <a:extLst>
              <a:ext uri="{FF2B5EF4-FFF2-40B4-BE49-F238E27FC236}">
                <a16:creationId xmlns:a16="http://schemas.microsoft.com/office/drawing/2014/main" id="{0B3195ED-547A-16D5-56C5-D6ECB0211598}"/>
              </a:ext>
            </a:extLst>
          </p:cNvPr>
          <p:cNvSpPr>
            <a:spLocks noGrp="1"/>
          </p:cNvSpPr>
          <p:nvPr>
            <p:ph idx="1"/>
          </p:nvPr>
        </p:nvSpPr>
        <p:spPr>
          <a:xfrm>
            <a:off x="1097280" y="867508"/>
            <a:ext cx="10058400" cy="5519224"/>
          </a:xfrm>
        </p:spPr>
        <p:txBody>
          <a:bodyPr>
            <a:normAutofit fontScale="92500" lnSpcReduction="20000"/>
          </a:bodyPr>
          <a:lstStyle/>
          <a:p>
            <a:r>
              <a:rPr lang="en-GB" dirty="0"/>
              <a:t>Thermistors are composed of sintered mixture of metallic oxides such as manganese, nickel, cobalt, copper, iron and uranium. </a:t>
            </a:r>
          </a:p>
          <a:p>
            <a:r>
              <a:rPr lang="en-GB" dirty="0"/>
              <a:t>They are available in variety of sizes and shapes. The thermistors may be in the form of beads, rods and discs.</a:t>
            </a:r>
          </a:p>
          <a:p>
            <a:endParaRPr lang="en-GB" dirty="0"/>
          </a:p>
          <a:p>
            <a:endParaRPr lang="en-GB" dirty="0"/>
          </a:p>
          <a:p>
            <a:endParaRPr lang="en-GB" dirty="0"/>
          </a:p>
          <a:p>
            <a:endParaRPr lang="en-GB" dirty="0"/>
          </a:p>
          <a:p>
            <a:endParaRPr lang="en-GB" dirty="0"/>
          </a:p>
          <a:p>
            <a:endParaRPr lang="en-GB" dirty="0"/>
          </a:p>
          <a:p>
            <a:endParaRPr lang="en-GB" dirty="0"/>
          </a:p>
          <a:p>
            <a:r>
              <a:rPr lang="en-GB" dirty="0"/>
              <a:t>A thermistor in the form of a bead is smallest in size and the bead may have a </a:t>
            </a:r>
            <a:r>
              <a:rPr lang="en-GB" dirty="0">
                <a:solidFill>
                  <a:srgbClr val="7030A0"/>
                </a:solidFill>
              </a:rPr>
              <a:t>diameter of 0.015 mm to 1.25 mm</a:t>
            </a:r>
            <a:r>
              <a:rPr lang="en-GB" dirty="0"/>
              <a:t>. Beads may be sealed in the tips of solid glass rods to form probes which may be easier to mount than the beads. </a:t>
            </a:r>
          </a:p>
          <a:p>
            <a:r>
              <a:rPr lang="en-GB" dirty="0"/>
              <a:t>Glass probes have a diameter of about </a:t>
            </a:r>
            <a:r>
              <a:rPr lang="en-GB" dirty="0">
                <a:solidFill>
                  <a:srgbClr val="7030A0"/>
                </a:solidFill>
              </a:rPr>
              <a:t>2.5 mm and a length </a:t>
            </a:r>
            <a:r>
              <a:rPr lang="en-GB" dirty="0"/>
              <a:t>which varies from 6 mm to 50 mm. </a:t>
            </a:r>
          </a:p>
          <a:p>
            <a:r>
              <a:rPr lang="en-GB" dirty="0"/>
              <a:t>Discs are made by pressing material under high pressure into cylindrical flat shapes with diameters ranging from </a:t>
            </a:r>
            <a:r>
              <a:rPr lang="en-GB" dirty="0">
                <a:solidFill>
                  <a:srgbClr val="7030A0"/>
                </a:solidFill>
              </a:rPr>
              <a:t>2.5 mm to 25 mm</a:t>
            </a:r>
            <a:r>
              <a:rPr lang="en-GB" dirty="0"/>
              <a:t>.</a:t>
            </a:r>
            <a:endParaRPr lang="en-IN" dirty="0"/>
          </a:p>
        </p:txBody>
      </p:sp>
      <p:pic>
        <p:nvPicPr>
          <p:cNvPr id="5" name="Picture 4">
            <a:extLst>
              <a:ext uri="{FF2B5EF4-FFF2-40B4-BE49-F238E27FC236}">
                <a16:creationId xmlns:a16="http://schemas.microsoft.com/office/drawing/2014/main" id="{012FD34E-DC31-C849-2D2B-05C33A78C02D}"/>
              </a:ext>
            </a:extLst>
          </p:cNvPr>
          <p:cNvPicPr>
            <a:picLocks noChangeAspect="1"/>
          </p:cNvPicPr>
          <p:nvPr/>
        </p:nvPicPr>
        <p:blipFill>
          <a:blip r:embed="rId2"/>
          <a:stretch>
            <a:fillRect/>
          </a:stretch>
        </p:blipFill>
        <p:spPr>
          <a:xfrm>
            <a:off x="4604825" y="1929894"/>
            <a:ext cx="3971362" cy="2435780"/>
          </a:xfrm>
          <a:prstGeom prst="rect">
            <a:avLst/>
          </a:prstGeom>
        </p:spPr>
      </p:pic>
    </p:spTree>
    <p:extLst>
      <p:ext uri="{BB962C8B-B14F-4D97-AF65-F5344CB8AC3E}">
        <p14:creationId xmlns:p14="http://schemas.microsoft.com/office/powerpoint/2010/main" val="2895575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0D65-9495-F5E9-95F3-72A34ADD62E1}"/>
              </a:ext>
            </a:extLst>
          </p:cNvPr>
          <p:cNvSpPr>
            <a:spLocks noGrp="1"/>
          </p:cNvSpPr>
          <p:nvPr>
            <p:ph type="title"/>
          </p:nvPr>
        </p:nvSpPr>
        <p:spPr>
          <a:xfrm>
            <a:off x="1097280" y="286603"/>
            <a:ext cx="10058400" cy="491809"/>
          </a:xfrm>
        </p:spPr>
        <p:txBody>
          <a:bodyPr>
            <a:normAutofit/>
          </a:bodyPr>
          <a:lstStyle/>
          <a:p>
            <a:r>
              <a:rPr lang="en-IN" sz="2400" b="1" dirty="0">
                <a:solidFill>
                  <a:srgbClr val="7030A0"/>
                </a:solidFill>
              </a:rPr>
              <a:t>Resistance-Temperature Characteristics of Thermistors</a:t>
            </a:r>
          </a:p>
        </p:txBody>
      </p:sp>
      <p:pic>
        <p:nvPicPr>
          <p:cNvPr id="5" name="Content Placeholder 4">
            <a:extLst>
              <a:ext uri="{FF2B5EF4-FFF2-40B4-BE49-F238E27FC236}">
                <a16:creationId xmlns:a16="http://schemas.microsoft.com/office/drawing/2014/main" id="{8BF8E87D-9B74-3989-37D0-9F8562B7EF4A}"/>
              </a:ext>
            </a:extLst>
          </p:cNvPr>
          <p:cNvPicPr>
            <a:picLocks noGrp="1" noChangeAspect="1"/>
          </p:cNvPicPr>
          <p:nvPr>
            <p:ph idx="1"/>
          </p:nvPr>
        </p:nvPicPr>
        <p:blipFill>
          <a:blip r:embed="rId2"/>
          <a:stretch>
            <a:fillRect/>
          </a:stretch>
        </p:blipFill>
        <p:spPr>
          <a:xfrm>
            <a:off x="1369255" y="985733"/>
            <a:ext cx="5566728" cy="4269220"/>
          </a:xfrm>
        </p:spPr>
      </p:pic>
      <p:pic>
        <p:nvPicPr>
          <p:cNvPr id="7" name="Picture 6">
            <a:extLst>
              <a:ext uri="{FF2B5EF4-FFF2-40B4-BE49-F238E27FC236}">
                <a16:creationId xmlns:a16="http://schemas.microsoft.com/office/drawing/2014/main" id="{99A2417F-4E62-FC01-1E47-76FA1FF43DEE}"/>
              </a:ext>
            </a:extLst>
          </p:cNvPr>
          <p:cNvPicPr>
            <a:picLocks noChangeAspect="1"/>
          </p:cNvPicPr>
          <p:nvPr/>
        </p:nvPicPr>
        <p:blipFill>
          <a:blip r:embed="rId3"/>
          <a:stretch>
            <a:fillRect/>
          </a:stretch>
        </p:blipFill>
        <p:spPr>
          <a:xfrm>
            <a:off x="7263715" y="1122436"/>
            <a:ext cx="3338537" cy="3281386"/>
          </a:xfrm>
          <a:prstGeom prst="rect">
            <a:avLst/>
          </a:prstGeom>
        </p:spPr>
      </p:pic>
    </p:spTree>
    <p:extLst>
      <p:ext uri="{BB962C8B-B14F-4D97-AF65-F5344CB8AC3E}">
        <p14:creationId xmlns:p14="http://schemas.microsoft.com/office/powerpoint/2010/main" val="2042496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0455EE-A02F-BE8E-A0E9-ECE6D3E8D961}"/>
              </a:ext>
            </a:extLst>
          </p:cNvPr>
          <p:cNvPicPr>
            <a:picLocks noGrp="1" noChangeAspect="1"/>
          </p:cNvPicPr>
          <p:nvPr>
            <p:ph idx="1"/>
          </p:nvPr>
        </p:nvPicPr>
        <p:blipFill rotWithShape="1">
          <a:blip r:embed="rId2"/>
          <a:srcRect l="18573" t="83715" r="20223" b="1151"/>
          <a:stretch/>
        </p:blipFill>
        <p:spPr>
          <a:xfrm>
            <a:off x="1458351" y="2072639"/>
            <a:ext cx="4787704" cy="465407"/>
          </a:xfrm>
        </p:spPr>
      </p:pic>
      <p:sp>
        <p:nvSpPr>
          <p:cNvPr id="7" name="TextBox 6">
            <a:extLst>
              <a:ext uri="{FF2B5EF4-FFF2-40B4-BE49-F238E27FC236}">
                <a16:creationId xmlns:a16="http://schemas.microsoft.com/office/drawing/2014/main" id="{6CA4A712-33BF-6F7C-98E9-8D8D8DBF3FF0}"/>
              </a:ext>
            </a:extLst>
          </p:cNvPr>
          <p:cNvSpPr txBox="1"/>
          <p:nvPr/>
        </p:nvSpPr>
        <p:spPr>
          <a:xfrm>
            <a:off x="1205131" y="1048435"/>
            <a:ext cx="8764173" cy="369332"/>
          </a:xfrm>
          <a:prstGeom prst="rect">
            <a:avLst/>
          </a:prstGeom>
          <a:noFill/>
        </p:spPr>
        <p:txBody>
          <a:bodyPr wrap="square">
            <a:spAutoFit/>
          </a:bodyPr>
          <a:lstStyle/>
          <a:p>
            <a:r>
              <a:rPr lang="en-GB" dirty="0"/>
              <a:t>The characteristics of thermistors are no doubt non-linear</a:t>
            </a:r>
            <a:endParaRPr lang="en-IN" dirty="0"/>
          </a:p>
        </p:txBody>
      </p:sp>
      <p:sp>
        <p:nvSpPr>
          <p:cNvPr id="9" name="TextBox 8">
            <a:extLst>
              <a:ext uri="{FF2B5EF4-FFF2-40B4-BE49-F238E27FC236}">
                <a16:creationId xmlns:a16="http://schemas.microsoft.com/office/drawing/2014/main" id="{2AC33EF0-9A23-587B-727A-AFBAFFC75871}"/>
              </a:ext>
            </a:extLst>
          </p:cNvPr>
          <p:cNvSpPr txBox="1"/>
          <p:nvPr/>
        </p:nvSpPr>
        <p:spPr>
          <a:xfrm>
            <a:off x="984738" y="2968507"/>
            <a:ext cx="8159262" cy="646331"/>
          </a:xfrm>
          <a:prstGeom prst="rect">
            <a:avLst/>
          </a:prstGeom>
          <a:noFill/>
        </p:spPr>
        <p:txBody>
          <a:bodyPr wrap="square">
            <a:spAutoFit/>
          </a:bodyPr>
          <a:lstStyle/>
          <a:p>
            <a:r>
              <a:rPr lang="en-GB" dirty="0"/>
              <a:t>A thermistor exhibits a negative resistance temperature co-efficient which is typically about 0.05/°C.</a:t>
            </a:r>
            <a:endParaRPr lang="en-IN" dirty="0"/>
          </a:p>
        </p:txBody>
      </p:sp>
      <p:pic>
        <p:nvPicPr>
          <p:cNvPr id="11" name="Picture 10">
            <a:extLst>
              <a:ext uri="{FF2B5EF4-FFF2-40B4-BE49-F238E27FC236}">
                <a16:creationId xmlns:a16="http://schemas.microsoft.com/office/drawing/2014/main" id="{122BD71A-A87F-9C87-D418-0E91E8C62A87}"/>
              </a:ext>
            </a:extLst>
          </p:cNvPr>
          <p:cNvPicPr>
            <a:picLocks noChangeAspect="1"/>
          </p:cNvPicPr>
          <p:nvPr/>
        </p:nvPicPr>
        <p:blipFill>
          <a:blip r:embed="rId3"/>
          <a:stretch>
            <a:fillRect/>
          </a:stretch>
        </p:blipFill>
        <p:spPr>
          <a:xfrm>
            <a:off x="1121630" y="3692580"/>
            <a:ext cx="4974370" cy="1395423"/>
          </a:xfrm>
          <a:prstGeom prst="rect">
            <a:avLst/>
          </a:prstGeom>
        </p:spPr>
      </p:pic>
    </p:spTree>
    <p:extLst>
      <p:ext uri="{BB962C8B-B14F-4D97-AF65-F5344CB8AC3E}">
        <p14:creationId xmlns:p14="http://schemas.microsoft.com/office/powerpoint/2010/main" val="2239375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1595-1B17-0298-8CBE-C0D30F31DA94}"/>
              </a:ext>
            </a:extLst>
          </p:cNvPr>
          <p:cNvSpPr>
            <a:spLocks noGrp="1"/>
          </p:cNvSpPr>
          <p:nvPr>
            <p:ph type="title"/>
          </p:nvPr>
        </p:nvSpPr>
        <p:spPr/>
        <p:txBody>
          <a:bodyPr>
            <a:normAutofit/>
          </a:bodyPr>
          <a:lstStyle/>
          <a:p>
            <a:r>
              <a:rPr lang="en-GB" sz="2400" b="1" i="1" u="sng" dirty="0">
                <a:solidFill>
                  <a:srgbClr val="7030A0"/>
                </a:solidFill>
              </a:rPr>
              <a:t>Voltage-Current and Current-Time Characteristics of Thermistors</a:t>
            </a:r>
            <a:endParaRPr lang="en-IN" sz="2400" b="1" i="1" u="sng" dirty="0">
              <a:solidFill>
                <a:srgbClr val="7030A0"/>
              </a:solidFill>
            </a:endParaRPr>
          </a:p>
        </p:txBody>
      </p:sp>
      <p:sp>
        <p:nvSpPr>
          <p:cNvPr id="3" name="Content Placeholder 2">
            <a:extLst>
              <a:ext uri="{FF2B5EF4-FFF2-40B4-BE49-F238E27FC236}">
                <a16:creationId xmlns:a16="http://schemas.microsoft.com/office/drawing/2014/main" id="{00225361-8CC6-FA85-1E25-12EF57B512AC}"/>
              </a:ext>
            </a:extLst>
          </p:cNvPr>
          <p:cNvSpPr>
            <a:spLocks noGrp="1"/>
          </p:cNvSpPr>
          <p:nvPr>
            <p:ph idx="1"/>
          </p:nvPr>
        </p:nvSpPr>
        <p:spPr/>
        <p:txBody>
          <a:bodyPr/>
          <a:lstStyle/>
          <a:p>
            <a:r>
              <a:rPr lang="en-GB" dirty="0"/>
              <a:t>Three important characteristics of thermistor</a:t>
            </a:r>
          </a:p>
          <a:p>
            <a:r>
              <a:rPr lang="en-GB" dirty="0"/>
              <a:t>make them extremely useful in measurement and</a:t>
            </a:r>
          </a:p>
          <a:p>
            <a:r>
              <a:rPr lang="en-GB" dirty="0"/>
              <a:t>control applications. These are :</a:t>
            </a:r>
          </a:p>
          <a:p>
            <a:pPr>
              <a:buFont typeface="Wingdings" panose="05000000000000000000" pitchFamily="2" charset="2"/>
              <a:buChar char="v"/>
            </a:pPr>
            <a:r>
              <a:rPr lang="en-GB" dirty="0"/>
              <a:t>A the resistance-temperature characteristics.</a:t>
            </a:r>
          </a:p>
          <a:p>
            <a:pPr>
              <a:buFont typeface="Wingdings" panose="05000000000000000000" pitchFamily="2" charset="2"/>
              <a:buChar char="v"/>
            </a:pPr>
            <a:r>
              <a:rPr lang="en-GB" dirty="0"/>
              <a:t>A the voltage-current characteristics.</a:t>
            </a:r>
          </a:p>
          <a:p>
            <a:pPr>
              <a:buFont typeface="Wingdings" panose="05000000000000000000" pitchFamily="2" charset="2"/>
              <a:buChar char="v"/>
            </a:pPr>
            <a:r>
              <a:rPr lang="en-GB" dirty="0"/>
              <a:t>A the </a:t>
            </a:r>
            <a:r>
              <a:rPr lang="en-GB" dirty="0" err="1"/>
              <a:t>currcnt-tinie</a:t>
            </a:r>
            <a:r>
              <a:rPr lang="en-GB" dirty="0"/>
              <a:t> characteristics</a:t>
            </a:r>
            <a:endParaRPr lang="en-IN" dirty="0"/>
          </a:p>
        </p:txBody>
      </p:sp>
    </p:spTree>
    <p:extLst>
      <p:ext uri="{BB962C8B-B14F-4D97-AF65-F5344CB8AC3E}">
        <p14:creationId xmlns:p14="http://schemas.microsoft.com/office/powerpoint/2010/main" val="1938940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FDCF4-DEC7-95E5-0549-67D0D18EC2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7D7756-D0D4-63E0-075C-C49B24A559CD}"/>
              </a:ext>
            </a:extLst>
          </p:cNvPr>
          <p:cNvSpPr>
            <a:spLocks noGrp="1"/>
          </p:cNvSpPr>
          <p:nvPr>
            <p:ph idx="1"/>
          </p:nvPr>
        </p:nvSpPr>
        <p:spPr>
          <a:xfrm>
            <a:off x="1153551" y="1648786"/>
            <a:ext cx="10058400" cy="4023360"/>
          </a:xfrm>
        </p:spPr>
        <p:txBody>
          <a:bodyPr/>
          <a:lstStyle/>
          <a:p>
            <a:r>
              <a:rPr lang="en-IN" dirty="0"/>
              <a:t>2. Voltage-Current Characteristics. </a:t>
            </a:r>
          </a:p>
          <a:p>
            <a:endParaRPr lang="en-IN" dirty="0"/>
          </a:p>
        </p:txBody>
      </p:sp>
      <p:pic>
        <p:nvPicPr>
          <p:cNvPr id="5" name="Picture 4">
            <a:extLst>
              <a:ext uri="{FF2B5EF4-FFF2-40B4-BE49-F238E27FC236}">
                <a16:creationId xmlns:a16="http://schemas.microsoft.com/office/drawing/2014/main" id="{7E176738-325D-2D4E-307E-7199D99A509A}"/>
              </a:ext>
            </a:extLst>
          </p:cNvPr>
          <p:cNvPicPr>
            <a:picLocks noChangeAspect="1"/>
          </p:cNvPicPr>
          <p:nvPr/>
        </p:nvPicPr>
        <p:blipFill>
          <a:blip r:embed="rId2"/>
          <a:stretch>
            <a:fillRect/>
          </a:stretch>
        </p:blipFill>
        <p:spPr>
          <a:xfrm>
            <a:off x="1371039" y="2706776"/>
            <a:ext cx="3119460" cy="2447943"/>
          </a:xfrm>
          <a:prstGeom prst="rect">
            <a:avLst/>
          </a:prstGeom>
        </p:spPr>
      </p:pic>
      <p:sp>
        <p:nvSpPr>
          <p:cNvPr id="7" name="TextBox 6">
            <a:extLst>
              <a:ext uri="{FF2B5EF4-FFF2-40B4-BE49-F238E27FC236}">
                <a16:creationId xmlns:a16="http://schemas.microsoft.com/office/drawing/2014/main" id="{A5332DC7-5B29-90CD-5F73-C261504A928E}"/>
              </a:ext>
            </a:extLst>
          </p:cNvPr>
          <p:cNvSpPr txBox="1"/>
          <p:nvPr/>
        </p:nvSpPr>
        <p:spPr>
          <a:xfrm>
            <a:off x="5416061" y="1648786"/>
            <a:ext cx="6096000" cy="369332"/>
          </a:xfrm>
          <a:prstGeom prst="rect">
            <a:avLst/>
          </a:prstGeom>
          <a:noFill/>
        </p:spPr>
        <p:txBody>
          <a:bodyPr wrap="square">
            <a:spAutoFit/>
          </a:bodyPr>
          <a:lstStyle/>
          <a:p>
            <a:r>
              <a:rPr lang="en-IN" dirty="0"/>
              <a:t>3. Current Time Characteristics</a:t>
            </a:r>
          </a:p>
        </p:txBody>
      </p:sp>
      <p:pic>
        <p:nvPicPr>
          <p:cNvPr id="9" name="Picture 8">
            <a:extLst>
              <a:ext uri="{FF2B5EF4-FFF2-40B4-BE49-F238E27FC236}">
                <a16:creationId xmlns:a16="http://schemas.microsoft.com/office/drawing/2014/main" id="{E13CCD39-3111-1623-D809-4FBADF911942}"/>
              </a:ext>
            </a:extLst>
          </p:cNvPr>
          <p:cNvPicPr>
            <a:picLocks noChangeAspect="1"/>
          </p:cNvPicPr>
          <p:nvPr/>
        </p:nvPicPr>
        <p:blipFill>
          <a:blip r:embed="rId3"/>
          <a:stretch>
            <a:fillRect/>
          </a:stretch>
        </p:blipFill>
        <p:spPr>
          <a:xfrm>
            <a:off x="5901531" y="2640326"/>
            <a:ext cx="3333774" cy="2128853"/>
          </a:xfrm>
          <a:prstGeom prst="rect">
            <a:avLst/>
          </a:prstGeom>
        </p:spPr>
      </p:pic>
    </p:spTree>
    <p:extLst>
      <p:ext uri="{BB962C8B-B14F-4D97-AF65-F5344CB8AC3E}">
        <p14:creationId xmlns:p14="http://schemas.microsoft.com/office/powerpoint/2010/main" val="3399523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C7F5-6433-82B5-212E-4B51B444A8F8}"/>
              </a:ext>
            </a:extLst>
          </p:cNvPr>
          <p:cNvSpPr>
            <a:spLocks noGrp="1"/>
          </p:cNvSpPr>
          <p:nvPr>
            <p:ph type="title"/>
          </p:nvPr>
        </p:nvSpPr>
        <p:spPr/>
        <p:txBody>
          <a:bodyPr/>
          <a:lstStyle/>
          <a:p>
            <a:r>
              <a:rPr lang="en-IN" dirty="0">
                <a:solidFill>
                  <a:srgbClr val="00B050"/>
                </a:solidFill>
              </a:rPr>
              <a:t>LIGHT DEPENDENT RESISTOR </a:t>
            </a:r>
          </a:p>
        </p:txBody>
      </p:sp>
      <p:pic>
        <p:nvPicPr>
          <p:cNvPr id="5" name="Content Placeholder 4">
            <a:extLst>
              <a:ext uri="{FF2B5EF4-FFF2-40B4-BE49-F238E27FC236}">
                <a16:creationId xmlns:a16="http://schemas.microsoft.com/office/drawing/2014/main" id="{87733379-940D-367C-1503-35FA91810E2F}"/>
              </a:ext>
            </a:extLst>
          </p:cNvPr>
          <p:cNvPicPr>
            <a:picLocks noGrp="1" noChangeAspect="1"/>
          </p:cNvPicPr>
          <p:nvPr>
            <p:ph idx="1"/>
          </p:nvPr>
        </p:nvPicPr>
        <p:blipFill>
          <a:blip r:embed="rId2"/>
          <a:stretch>
            <a:fillRect/>
          </a:stretch>
        </p:blipFill>
        <p:spPr>
          <a:xfrm>
            <a:off x="613972" y="1737360"/>
            <a:ext cx="10058400" cy="2247816"/>
          </a:xfrm>
        </p:spPr>
      </p:pic>
    </p:spTree>
    <p:extLst>
      <p:ext uri="{BB962C8B-B14F-4D97-AF65-F5344CB8AC3E}">
        <p14:creationId xmlns:p14="http://schemas.microsoft.com/office/powerpoint/2010/main" val="1707373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2E85-2F94-1822-7E3F-58FC0DC86936}"/>
              </a:ext>
            </a:extLst>
          </p:cNvPr>
          <p:cNvSpPr>
            <a:spLocks noGrp="1"/>
          </p:cNvSpPr>
          <p:nvPr>
            <p:ph type="title"/>
          </p:nvPr>
        </p:nvSpPr>
        <p:spPr/>
        <p:txBody>
          <a:bodyPr/>
          <a:lstStyle/>
          <a:p>
            <a:r>
              <a:rPr lang="en-IN" b="0" i="0" dirty="0">
                <a:solidFill>
                  <a:srgbClr val="222222"/>
                </a:solidFill>
                <a:effectLst/>
                <a:latin typeface="Rubik"/>
              </a:rPr>
              <a:t> </a:t>
            </a:r>
            <a:br>
              <a:rPr lang="en-IN" b="0" i="0" dirty="0">
                <a:solidFill>
                  <a:srgbClr val="222222"/>
                </a:solidFill>
                <a:effectLst/>
                <a:latin typeface="Rubik"/>
              </a:rPr>
            </a:br>
            <a:endParaRPr lang="en-IN" dirty="0"/>
          </a:p>
        </p:txBody>
      </p:sp>
      <p:pic>
        <p:nvPicPr>
          <p:cNvPr id="6" name="Content Placeholder 5">
            <a:extLst>
              <a:ext uri="{FF2B5EF4-FFF2-40B4-BE49-F238E27FC236}">
                <a16:creationId xmlns:a16="http://schemas.microsoft.com/office/drawing/2014/main" id="{6768B279-F71F-E121-471B-842CC9FED381}"/>
              </a:ext>
            </a:extLst>
          </p:cNvPr>
          <p:cNvPicPr>
            <a:picLocks noGrp="1" noChangeAspect="1"/>
          </p:cNvPicPr>
          <p:nvPr>
            <p:ph idx="1"/>
          </p:nvPr>
        </p:nvPicPr>
        <p:blipFill>
          <a:blip r:embed="rId2"/>
          <a:stretch>
            <a:fillRect/>
          </a:stretch>
        </p:blipFill>
        <p:spPr>
          <a:xfrm>
            <a:off x="6126480" y="1561404"/>
            <a:ext cx="5145470" cy="2603218"/>
          </a:xfrm>
          <a:prstGeom prst="rect">
            <a:avLst/>
          </a:prstGeom>
        </p:spPr>
      </p:pic>
      <p:sp>
        <p:nvSpPr>
          <p:cNvPr id="5" name="TextBox 4">
            <a:extLst>
              <a:ext uri="{FF2B5EF4-FFF2-40B4-BE49-F238E27FC236}">
                <a16:creationId xmlns:a16="http://schemas.microsoft.com/office/drawing/2014/main" id="{FE13CB20-CC16-2D95-E494-75BBB1036FFC}"/>
              </a:ext>
            </a:extLst>
          </p:cNvPr>
          <p:cNvSpPr txBox="1"/>
          <p:nvPr/>
        </p:nvSpPr>
        <p:spPr>
          <a:xfrm>
            <a:off x="708074" y="403855"/>
            <a:ext cx="4444382" cy="2585323"/>
          </a:xfrm>
          <a:prstGeom prst="rect">
            <a:avLst/>
          </a:prstGeom>
          <a:noFill/>
        </p:spPr>
        <p:txBody>
          <a:bodyPr wrap="square">
            <a:spAutoFit/>
          </a:bodyPr>
          <a:lstStyle/>
          <a:p>
            <a:r>
              <a:rPr lang="en-IN" b="1" i="0" dirty="0">
                <a:solidFill>
                  <a:srgbClr val="7030A0"/>
                </a:solidFill>
                <a:effectLst/>
                <a:latin typeface="Rubik"/>
              </a:rPr>
              <a:t>Valence Band</a:t>
            </a:r>
            <a:endParaRPr lang="en-GB" b="1" dirty="0">
              <a:solidFill>
                <a:srgbClr val="7030A0"/>
              </a:solidFill>
            </a:endParaRPr>
          </a:p>
          <a:p>
            <a:r>
              <a:rPr lang="en-GB" dirty="0"/>
              <a:t>It is basically defined as the energy band that comprises of valence electrons present in the outermost shell of an atomic structure. </a:t>
            </a:r>
          </a:p>
          <a:p>
            <a:endParaRPr lang="en-GB" dirty="0"/>
          </a:p>
          <a:p>
            <a:r>
              <a:rPr lang="en-GB" dirty="0">
                <a:solidFill>
                  <a:srgbClr val="00B050"/>
                </a:solidFill>
              </a:rPr>
              <a:t>These valence electrons, when provided with sufficient energy, get changed into free electrons and moves to conduction band thereby causing conductivity.</a:t>
            </a:r>
            <a:endParaRPr lang="en-IN" dirty="0">
              <a:solidFill>
                <a:srgbClr val="00B050"/>
              </a:solidFill>
            </a:endParaRPr>
          </a:p>
        </p:txBody>
      </p:sp>
      <p:sp>
        <p:nvSpPr>
          <p:cNvPr id="8" name="TextBox 7">
            <a:extLst>
              <a:ext uri="{FF2B5EF4-FFF2-40B4-BE49-F238E27FC236}">
                <a16:creationId xmlns:a16="http://schemas.microsoft.com/office/drawing/2014/main" id="{124286FB-78F1-2161-FF15-2F0E415B0B9F}"/>
              </a:ext>
            </a:extLst>
          </p:cNvPr>
          <p:cNvSpPr txBox="1"/>
          <p:nvPr/>
        </p:nvSpPr>
        <p:spPr>
          <a:xfrm>
            <a:off x="708074" y="3251003"/>
            <a:ext cx="5462954" cy="1477328"/>
          </a:xfrm>
          <a:prstGeom prst="rect">
            <a:avLst/>
          </a:prstGeom>
          <a:noFill/>
        </p:spPr>
        <p:txBody>
          <a:bodyPr wrap="square">
            <a:spAutoFit/>
          </a:bodyPr>
          <a:lstStyle/>
          <a:p>
            <a:r>
              <a:rPr lang="en-IN" b="1" dirty="0">
                <a:solidFill>
                  <a:srgbClr val="7030A0"/>
                </a:solidFill>
              </a:rPr>
              <a:t>Conduction Band</a:t>
            </a:r>
          </a:p>
          <a:p>
            <a:endParaRPr lang="en-IN" b="1" dirty="0">
              <a:solidFill>
                <a:srgbClr val="7030A0"/>
              </a:solidFill>
            </a:endParaRPr>
          </a:p>
          <a:p>
            <a:r>
              <a:rPr lang="en-GB" b="0" i="0" dirty="0">
                <a:solidFill>
                  <a:srgbClr val="222222"/>
                </a:solidFill>
                <a:effectLst/>
                <a:latin typeface="Nunito Sans" pitchFamily="2" charset="0"/>
              </a:rPr>
              <a:t>A conduction band is defined as that energy band that consists of free electrons that are responsible for conduction.</a:t>
            </a:r>
            <a:endParaRPr lang="en-IN" b="1" dirty="0">
              <a:solidFill>
                <a:srgbClr val="7030A0"/>
              </a:solidFill>
            </a:endParaRPr>
          </a:p>
        </p:txBody>
      </p:sp>
      <p:sp>
        <p:nvSpPr>
          <p:cNvPr id="10" name="TextBox 9">
            <a:extLst>
              <a:ext uri="{FF2B5EF4-FFF2-40B4-BE49-F238E27FC236}">
                <a16:creationId xmlns:a16="http://schemas.microsoft.com/office/drawing/2014/main" id="{37F63050-05D3-C1CF-8507-6A2D3881CCF5}"/>
              </a:ext>
            </a:extLst>
          </p:cNvPr>
          <p:cNvSpPr txBox="1"/>
          <p:nvPr/>
        </p:nvSpPr>
        <p:spPr>
          <a:xfrm>
            <a:off x="708074" y="4649296"/>
            <a:ext cx="9462868" cy="1754326"/>
          </a:xfrm>
          <a:prstGeom prst="rect">
            <a:avLst/>
          </a:prstGeom>
          <a:noFill/>
        </p:spPr>
        <p:txBody>
          <a:bodyPr wrap="square">
            <a:spAutoFit/>
          </a:bodyPr>
          <a:lstStyle/>
          <a:p>
            <a:r>
              <a:rPr lang="en-GB" dirty="0">
                <a:solidFill>
                  <a:srgbClr val="FF0000"/>
                </a:solidFill>
              </a:rPr>
              <a:t>This band is present above the fermi energy level i.e., is at higher energy state. </a:t>
            </a:r>
          </a:p>
          <a:p>
            <a:endParaRPr lang="en-GB" dirty="0"/>
          </a:p>
          <a:p>
            <a:r>
              <a:rPr lang="en-GB" dirty="0"/>
              <a:t>Thus, electrons require a large amount of excitation energy to reach conduction band thereby giving rise to electric current. </a:t>
            </a:r>
          </a:p>
          <a:p>
            <a:endParaRPr lang="en-GB" dirty="0"/>
          </a:p>
          <a:p>
            <a:r>
              <a:rPr lang="en-GB" dirty="0"/>
              <a:t>It is abbreviated as CB and it allows free movement of electrons inside it.</a:t>
            </a:r>
            <a:endParaRPr lang="en-IN" dirty="0"/>
          </a:p>
        </p:txBody>
      </p:sp>
    </p:spTree>
    <p:extLst>
      <p:ext uri="{BB962C8B-B14F-4D97-AF65-F5344CB8AC3E}">
        <p14:creationId xmlns:p14="http://schemas.microsoft.com/office/powerpoint/2010/main" val="2079829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t>For instance, a translational potentiometer has about 500 turns of a resistance wire on a card of 25 mm in length and for this device the resolution is limited to 25/500 = 0.05 mm = 50 micro meters.</a:t>
            </a:r>
          </a:p>
          <a:p>
            <a:endParaRPr lang="en-IN" dirty="0"/>
          </a:p>
          <a:p>
            <a:endParaRPr lang="en-US" dirty="0"/>
          </a:p>
        </p:txBody>
      </p:sp>
      <p:pic>
        <p:nvPicPr>
          <p:cNvPr id="4" name="Picture 3"/>
          <p:cNvPicPr>
            <a:picLocks noChangeAspect="1"/>
          </p:cNvPicPr>
          <p:nvPr/>
        </p:nvPicPr>
        <p:blipFill rotWithShape="1">
          <a:blip r:embed="rId2"/>
          <a:srcRect l="22767" t="63194" r="51464" b="28820"/>
          <a:stretch/>
        </p:blipFill>
        <p:spPr>
          <a:xfrm>
            <a:off x="2882899" y="3323911"/>
            <a:ext cx="7670801" cy="1311589"/>
          </a:xfrm>
          <a:prstGeom prst="rect">
            <a:avLst/>
          </a:prstGeom>
        </p:spPr>
      </p:pic>
    </p:spTree>
    <p:extLst>
      <p:ext uri="{BB962C8B-B14F-4D97-AF65-F5344CB8AC3E}">
        <p14:creationId xmlns:p14="http://schemas.microsoft.com/office/powerpoint/2010/main" val="649892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5EBA-135D-CE95-057D-A70E3D8BA5F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14C2D90-3DEE-4CFE-4C53-1FC37C6B1476}"/>
              </a:ext>
            </a:extLst>
          </p:cNvPr>
          <p:cNvPicPr>
            <a:picLocks noGrp="1" noChangeAspect="1"/>
          </p:cNvPicPr>
          <p:nvPr>
            <p:ph idx="1"/>
          </p:nvPr>
        </p:nvPicPr>
        <p:blipFill>
          <a:blip r:embed="rId2"/>
          <a:stretch>
            <a:fillRect/>
          </a:stretch>
        </p:blipFill>
        <p:spPr>
          <a:xfrm>
            <a:off x="1096963" y="2607790"/>
            <a:ext cx="10058400" cy="1659410"/>
          </a:xfrm>
        </p:spPr>
      </p:pic>
      <p:pic>
        <p:nvPicPr>
          <p:cNvPr id="7" name="Picture 6">
            <a:extLst>
              <a:ext uri="{FF2B5EF4-FFF2-40B4-BE49-F238E27FC236}">
                <a16:creationId xmlns:a16="http://schemas.microsoft.com/office/drawing/2014/main" id="{284F9391-B340-FAE7-2649-FC3F835914BB}"/>
              </a:ext>
            </a:extLst>
          </p:cNvPr>
          <p:cNvPicPr>
            <a:picLocks noChangeAspect="1"/>
          </p:cNvPicPr>
          <p:nvPr/>
        </p:nvPicPr>
        <p:blipFill>
          <a:blip r:embed="rId3"/>
          <a:stretch>
            <a:fillRect/>
          </a:stretch>
        </p:blipFill>
        <p:spPr>
          <a:xfrm>
            <a:off x="1017563" y="4300081"/>
            <a:ext cx="10297551" cy="2008353"/>
          </a:xfrm>
          <a:prstGeom prst="rect">
            <a:avLst/>
          </a:prstGeom>
        </p:spPr>
      </p:pic>
    </p:spTree>
    <p:extLst>
      <p:ext uri="{BB962C8B-B14F-4D97-AF65-F5344CB8AC3E}">
        <p14:creationId xmlns:p14="http://schemas.microsoft.com/office/powerpoint/2010/main" val="1419396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95F71-CC2B-EAFB-37EB-F48CEAE60AAE}"/>
              </a:ext>
            </a:extLst>
          </p:cNvPr>
          <p:cNvSpPr>
            <a:spLocks noGrp="1"/>
          </p:cNvSpPr>
          <p:nvPr>
            <p:ph type="title"/>
          </p:nvPr>
        </p:nvSpPr>
        <p:spPr/>
        <p:txBody>
          <a:bodyPr/>
          <a:lstStyle/>
          <a:p>
            <a:r>
              <a:rPr lang="en-GB" b="1" dirty="0">
                <a:solidFill>
                  <a:srgbClr val="2C2F34"/>
                </a:solidFill>
                <a:latin typeface="arial" panose="020B0604020202020204" pitchFamily="34" charset="0"/>
              </a:rPr>
              <a:t>Working of LDR</a:t>
            </a:r>
            <a:br>
              <a:rPr lang="en-GB" b="1" dirty="0">
                <a:solidFill>
                  <a:srgbClr val="2C2F34"/>
                </a:solidFill>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6B1092BB-FC95-3E2B-F50E-2F1314C9A44C}"/>
              </a:ext>
            </a:extLst>
          </p:cNvPr>
          <p:cNvSpPr>
            <a:spLocks noGrp="1"/>
          </p:cNvSpPr>
          <p:nvPr>
            <p:ph idx="1"/>
          </p:nvPr>
        </p:nvSpPr>
        <p:spPr/>
        <p:txBody>
          <a:bodyPr>
            <a:normAutofit fontScale="92500" lnSpcReduction="20000"/>
          </a:bodyPr>
          <a:lstStyle/>
          <a:p>
            <a:pPr algn="just"/>
            <a:r>
              <a:rPr lang="en-GB" b="0" i="0" dirty="0">
                <a:solidFill>
                  <a:srgbClr val="2C2F34"/>
                </a:solidFill>
                <a:effectLst/>
                <a:latin typeface="arial" panose="020B0604020202020204" pitchFamily="34" charset="0"/>
              </a:rPr>
              <a:t>LDR works on the principle of photoconductivity. According to photoconductivity the conductivity of a material is increased when the intensity of incident light is increased. </a:t>
            </a:r>
          </a:p>
          <a:p>
            <a:pPr algn="just"/>
            <a:r>
              <a:rPr lang="en-GB" b="0" i="0" dirty="0">
                <a:solidFill>
                  <a:srgbClr val="FF0000"/>
                </a:solidFill>
                <a:effectLst/>
                <a:latin typeface="arial" panose="020B0604020202020204" pitchFamily="34" charset="0"/>
              </a:rPr>
              <a:t>There are certain semiconductor materials that exhibit such property known as photoconductive material.</a:t>
            </a:r>
            <a:endParaRPr lang="en-GB" b="0" i="0" dirty="0">
              <a:solidFill>
                <a:srgbClr val="FF0000"/>
              </a:solidFill>
              <a:effectLst/>
              <a:latin typeface="Arial" panose="020B0604020202020204" pitchFamily="34" charset="0"/>
            </a:endParaRPr>
          </a:p>
          <a:p>
            <a:pPr algn="just"/>
            <a:r>
              <a:rPr lang="en-GB" b="0" i="0" dirty="0">
                <a:solidFill>
                  <a:srgbClr val="2C2F34"/>
                </a:solidFill>
                <a:effectLst/>
                <a:latin typeface="arial" panose="020B0604020202020204" pitchFamily="34" charset="0"/>
              </a:rPr>
              <a:t>There is an energy band gap between the valance band and the conduction band of the semiconductor material. </a:t>
            </a:r>
          </a:p>
          <a:p>
            <a:pPr algn="just"/>
            <a:r>
              <a:rPr lang="en-GB" b="0" i="0" dirty="0">
                <a:solidFill>
                  <a:srgbClr val="FF0000"/>
                </a:solidFill>
                <a:effectLst/>
                <a:latin typeface="arial" panose="020B0604020202020204" pitchFamily="34" charset="0"/>
              </a:rPr>
              <a:t>The electrons residing in the valance band cannot participate in the conduction unless energy equal to the amount of the band gap energy is provided. </a:t>
            </a:r>
          </a:p>
          <a:p>
            <a:pPr algn="just"/>
            <a:r>
              <a:rPr lang="en-GB" b="0" i="0" dirty="0">
                <a:solidFill>
                  <a:srgbClr val="2C2F34"/>
                </a:solidFill>
                <a:effectLst/>
                <a:latin typeface="arial" panose="020B0604020202020204" pitchFamily="34" charset="0"/>
              </a:rPr>
              <a:t>The incident light containing photons had enough energy to excite electrons into the conduction band. The number of electrons passing into the conduction band depends on the amount of light energy.</a:t>
            </a:r>
            <a:endParaRPr lang="en-GB" b="0" i="0" dirty="0">
              <a:solidFill>
                <a:srgbClr val="2C2F34"/>
              </a:solidFill>
              <a:effectLst/>
              <a:latin typeface="Arial" panose="020B0604020202020204" pitchFamily="34" charset="0"/>
            </a:endParaRPr>
          </a:p>
          <a:p>
            <a:pPr algn="just"/>
            <a:r>
              <a:rPr lang="en-GB" b="0" i="0" dirty="0">
                <a:solidFill>
                  <a:srgbClr val="2C2F34"/>
                </a:solidFill>
                <a:effectLst/>
                <a:latin typeface="arial" panose="020B0604020202020204" pitchFamily="34" charset="0"/>
              </a:rPr>
              <a:t>Since these electrons contribute to the </a:t>
            </a:r>
            <a:r>
              <a:rPr lang="en-GB" b="0" i="0" u="none" strike="noStrike" dirty="0">
                <a:solidFill>
                  <a:srgbClr val="0041EE"/>
                </a:solidFill>
                <a:effectLst/>
                <a:latin typeface="arial" panose="020B0604020202020204" pitchFamily="34" charset="0"/>
                <a:hlinkClick r:id="rId2"/>
              </a:rPr>
              <a:t>current flow</a:t>
            </a:r>
            <a:r>
              <a:rPr lang="en-GB" b="0" i="0" dirty="0">
                <a:solidFill>
                  <a:srgbClr val="2C2F34"/>
                </a:solidFill>
                <a:effectLst/>
                <a:latin typeface="arial" panose="020B0604020202020204" pitchFamily="34" charset="0"/>
              </a:rPr>
              <a:t>, the </a:t>
            </a:r>
            <a:r>
              <a:rPr lang="en-GB" b="0" i="0" u="none" strike="noStrike" dirty="0">
                <a:solidFill>
                  <a:srgbClr val="0041EE"/>
                </a:solidFill>
                <a:effectLst/>
                <a:latin typeface="arial" panose="020B0604020202020204" pitchFamily="34" charset="0"/>
                <a:hlinkClick r:id="rId3"/>
              </a:rPr>
              <a:t>resistance</a:t>
            </a:r>
            <a:r>
              <a:rPr lang="en-GB" b="0" i="0" dirty="0">
                <a:solidFill>
                  <a:srgbClr val="2C2F34"/>
                </a:solidFill>
                <a:effectLst/>
                <a:latin typeface="arial" panose="020B0604020202020204" pitchFamily="34" charset="0"/>
              </a:rPr>
              <a:t> of the material decreases. Therefore increasing the intensity of light increases the number of free electrons and decreases the resistance of the LDR.</a:t>
            </a:r>
            <a:endParaRPr lang="en-GB" b="0" i="0" dirty="0">
              <a:solidFill>
                <a:srgbClr val="2C2F34"/>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540856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73F76-AD24-8C25-C8DA-7B9A7CFC32D4}"/>
              </a:ext>
            </a:extLst>
          </p:cNvPr>
          <p:cNvSpPr>
            <a:spLocks noGrp="1"/>
          </p:cNvSpPr>
          <p:nvPr>
            <p:ph type="title"/>
          </p:nvPr>
        </p:nvSpPr>
        <p:spPr/>
        <p:txBody>
          <a:bodyPr/>
          <a:lstStyle/>
          <a:p>
            <a:r>
              <a:rPr lang="en-IN" sz="1800" b="1" i="0" dirty="0">
                <a:solidFill>
                  <a:srgbClr val="2C2F34"/>
                </a:solidFill>
                <a:effectLst/>
                <a:latin typeface="arial" panose="020B0604020202020204" pitchFamily="34" charset="0"/>
              </a:rPr>
              <a:t>Illumination Characteristics</a:t>
            </a:r>
            <a:br>
              <a:rPr lang="en-IN" b="1" i="0" dirty="0">
                <a:solidFill>
                  <a:srgbClr val="2C2F34"/>
                </a:solidFill>
                <a:effectLst/>
                <a:latin typeface="Arial" panose="020B0604020202020204" pitchFamily="34" charset="0"/>
              </a:rPr>
            </a:br>
            <a:endParaRPr lang="en-IN" dirty="0"/>
          </a:p>
        </p:txBody>
      </p:sp>
      <p:pic>
        <p:nvPicPr>
          <p:cNvPr id="4" name="Content Placeholder 3">
            <a:extLst>
              <a:ext uri="{FF2B5EF4-FFF2-40B4-BE49-F238E27FC236}">
                <a16:creationId xmlns:a16="http://schemas.microsoft.com/office/drawing/2014/main" id="{BD5641F7-9D73-EEAE-D6D6-7B152103A8C5}"/>
              </a:ext>
            </a:extLst>
          </p:cNvPr>
          <p:cNvPicPr>
            <a:picLocks noGrp="1" noChangeAspect="1"/>
          </p:cNvPicPr>
          <p:nvPr>
            <p:ph idx="1"/>
          </p:nvPr>
        </p:nvPicPr>
        <p:blipFill>
          <a:blip r:embed="rId2"/>
          <a:stretch>
            <a:fillRect/>
          </a:stretch>
        </p:blipFill>
        <p:spPr>
          <a:xfrm>
            <a:off x="6193277" y="2138436"/>
            <a:ext cx="2857500" cy="2819400"/>
          </a:xfrm>
          <a:prstGeom prst="rect">
            <a:avLst/>
          </a:prstGeom>
        </p:spPr>
      </p:pic>
      <p:sp>
        <p:nvSpPr>
          <p:cNvPr id="6" name="TextBox 5">
            <a:extLst>
              <a:ext uri="{FF2B5EF4-FFF2-40B4-BE49-F238E27FC236}">
                <a16:creationId xmlns:a16="http://schemas.microsoft.com/office/drawing/2014/main" id="{A0BAE28F-60F6-FB23-0301-60C9C8C9953D}"/>
              </a:ext>
            </a:extLst>
          </p:cNvPr>
          <p:cNvSpPr txBox="1"/>
          <p:nvPr/>
        </p:nvSpPr>
        <p:spPr>
          <a:xfrm>
            <a:off x="628357" y="2513317"/>
            <a:ext cx="6096000" cy="2031325"/>
          </a:xfrm>
          <a:prstGeom prst="rect">
            <a:avLst/>
          </a:prstGeom>
          <a:noFill/>
        </p:spPr>
        <p:txBody>
          <a:bodyPr wrap="square">
            <a:spAutoFit/>
          </a:bodyPr>
          <a:lstStyle/>
          <a:p>
            <a:r>
              <a:rPr lang="en-GB" dirty="0"/>
              <a:t>This is a graph between the resistance of the LDR and with change in the intensity of the incident light called illumination. As LDR is not linear, the relationship forms a curve as shown in the figure below. T</a:t>
            </a:r>
          </a:p>
          <a:p>
            <a:endParaRPr lang="en-GB" dirty="0"/>
          </a:p>
          <a:p>
            <a:r>
              <a:rPr lang="en-GB" dirty="0"/>
              <a:t>he x-axis represents illumination in lux while the y-axis represents the resistance of LDR in ohms.</a:t>
            </a:r>
            <a:endParaRPr lang="en-IN" dirty="0"/>
          </a:p>
        </p:txBody>
      </p:sp>
    </p:spTree>
    <p:extLst>
      <p:ext uri="{BB962C8B-B14F-4D97-AF65-F5344CB8AC3E}">
        <p14:creationId xmlns:p14="http://schemas.microsoft.com/office/powerpoint/2010/main" val="4001706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15901" y="88901"/>
            <a:ext cx="6045199" cy="375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6451601" y="88901"/>
            <a:ext cx="5740400" cy="375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4"/>
          <a:stretch>
            <a:fillRect/>
          </a:stretch>
        </p:blipFill>
        <p:spPr>
          <a:xfrm>
            <a:off x="215901" y="4165600"/>
            <a:ext cx="5710881" cy="269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6261101" y="4498714"/>
            <a:ext cx="5687884" cy="1477328"/>
          </a:xfrm>
          <a:prstGeom prst="rect">
            <a:avLst/>
          </a:prstGeom>
        </p:spPr>
        <p:txBody>
          <a:bodyPr wrap="square">
            <a:spAutoFit/>
          </a:bodyPr>
          <a:lstStyle/>
          <a:p>
            <a:r>
              <a:rPr lang="en-IN" dirty="0"/>
              <a:t>Above Equations are based upon the assumption that the distribution of resistance with respect to linear or angular displacement is uniform and the resistance of the voltage measuring device (i.e. output device) is infinite.</a:t>
            </a:r>
            <a:endParaRPr lang="en-US" dirty="0"/>
          </a:p>
        </p:txBody>
      </p:sp>
    </p:spTree>
    <p:extLst>
      <p:ext uri="{BB962C8B-B14F-4D97-AF65-F5344CB8AC3E}">
        <p14:creationId xmlns:p14="http://schemas.microsoft.com/office/powerpoint/2010/main" val="74288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2597" y="3034801"/>
            <a:ext cx="8911687" cy="1280890"/>
          </a:xfrm>
        </p:spPr>
        <p:txBody>
          <a:bodyPr/>
          <a:lstStyle/>
          <a:p>
            <a:r>
              <a:rPr lang="en-US" b="1" dirty="0"/>
              <a:t>         Strain Gauges</a:t>
            </a:r>
          </a:p>
        </p:txBody>
      </p:sp>
    </p:spTree>
    <p:extLst>
      <p:ext uri="{BB962C8B-B14F-4D97-AF65-F5344CB8AC3E}">
        <p14:creationId xmlns:p14="http://schemas.microsoft.com/office/powerpoint/2010/main" val="4165094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5890" y="916186"/>
            <a:ext cx="11836110" cy="5770364"/>
          </a:xfrm>
        </p:spPr>
        <p:txBody>
          <a:bodyPr/>
          <a:lstStyle/>
          <a:p>
            <a:r>
              <a:rPr lang="en-IN" dirty="0"/>
              <a:t>if a metal conductor is stretched or compressed, its resistance changes on account of Le fact that both length and diameter of conductor change. </a:t>
            </a:r>
          </a:p>
          <a:p>
            <a:endParaRPr lang="en-IN" dirty="0"/>
          </a:p>
          <a:p>
            <a:r>
              <a:rPr lang="en-IN" dirty="0"/>
              <a:t>Also there is a change in the value of resistivity of the conductor when it is strained and this property is called piezo resistive effect. </a:t>
            </a:r>
          </a:p>
          <a:p>
            <a:r>
              <a:rPr lang="en-IN" dirty="0"/>
              <a:t>Also there is a change in the value of resistivity of the conductor when it is strained and this property is called piezo resistive effect. </a:t>
            </a:r>
          </a:p>
          <a:p>
            <a:r>
              <a:rPr lang="en-IN" dirty="0"/>
              <a:t>Therefore, resistance strain gauges are als0 known as </a:t>
            </a:r>
            <a:r>
              <a:rPr lang="en-IN" dirty="0" err="1"/>
              <a:t>piezoresistive</a:t>
            </a:r>
            <a:r>
              <a:rPr lang="en-IN" dirty="0"/>
              <a:t> gauges.</a:t>
            </a:r>
          </a:p>
          <a:p>
            <a:r>
              <a:rPr lang="en-IN" dirty="0"/>
              <a:t>If a strip of elastic material is subjected to tension (</a:t>
            </a:r>
            <a:r>
              <a:rPr lang="en-US" dirty="0"/>
              <a:t>positively strained) </a:t>
            </a:r>
            <a:r>
              <a:rPr lang="en-IN" dirty="0"/>
              <a:t>its longitudinal dimension will increase while there will be a reduction in the lateral dimension.</a:t>
            </a:r>
          </a:p>
          <a:p>
            <a:endParaRPr lang="en-IN" dirty="0"/>
          </a:p>
          <a:p>
            <a:r>
              <a:rPr lang="en-IN" dirty="0"/>
              <a:t>  </a:t>
            </a:r>
          </a:p>
          <a:p>
            <a:endParaRPr lang="en-IN" dirty="0"/>
          </a:p>
          <a:p>
            <a:endParaRPr lang="en-IN" dirty="0"/>
          </a:p>
          <a:p>
            <a:endParaRPr lang="en-IN" dirty="0"/>
          </a:p>
          <a:p>
            <a:endParaRPr lang="en-US" dirty="0"/>
          </a:p>
        </p:txBody>
      </p:sp>
      <p:pic>
        <p:nvPicPr>
          <p:cNvPr id="4" name="Picture 3"/>
          <p:cNvPicPr>
            <a:picLocks noChangeAspect="1"/>
          </p:cNvPicPr>
          <p:nvPr/>
        </p:nvPicPr>
        <p:blipFill>
          <a:blip r:embed="rId2"/>
          <a:stretch>
            <a:fillRect/>
          </a:stretch>
        </p:blipFill>
        <p:spPr>
          <a:xfrm>
            <a:off x="7729538" y="4143374"/>
            <a:ext cx="4329112" cy="2428876"/>
          </a:xfrm>
          <a:prstGeom prst="rect">
            <a:avLst/>
          </a:prstGeom>
        </p:spPr>
      </p:pic>
    </p:spTree>
    <p:extLst>
      <p:ext uri="{BB962C8B-B14F-4D97-AF65-F5344CB8AC3E}">
        <p14:creationId xmlns:p14="http://schemas.microsoft.com/office/powerpoint/2010/main" val="1749427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624110"/>
            <a:ext cx="10875962" cy="576040"/>
          </a:xfrm>
        </p:spPr>
        <p:txBody>
          <a:bodyPr>
            <a:normAutofit fontScale="90000"/>
          </a:bodyPr>
          <a:lstStyle/>
          <a:p>
            <a:r>
              <a:rPr lang="en-US" dirty="0"/>
              <a:t>Theory of Strain Gauges.</a:t>
            </a:r>
          </a:p>
        </p:txBody>
      </p:sp>
      <p:sp>
        <p:nvSpPr>
          <p:cNvPr id="3" name="Content Placeholder 2"/>
          <p:cNvSpPr>
            <a:spLocks noGrp="1"/>
          </p:cNvSpPr>
          <p:nvPr>
            <p:ph idx="1"/>
          </p:nvPr>
        </p:nvSpPr>
        <p:spPr>
          <a:xfrm>
            <a:off x="471488" y="1300163"/>
            <a:ext cx="11720512" cy="5329237"/>
          </a:xfrm>
        </p:spPr>
        <p:txBody>
          <a:bodyPr/>
          <a:lstStyle/>
          <a:p>
            <a:r>
              <a:rPr lang="en-IN" dirty="0"/>
              <a:t>If a strip of elastic material is subjected to </a:t>
            </a:r>
            <a:r>
              <a:rPr lang="en-IN" dirty="0" err="1"/>
              <a:t>t~nsion</a:t>
            </a:r>
            <a:r>
              <a:rPr lang="en-IN" dirty="0"/>
              <a:t>, or in other words positively strained, its </a:t>
            </a:r>
            <a:r>
              <a:rPr lang="en-IN" dirty="0" err="1"/>
              <a:t>lcugitudinal</a:t>
            </a:r>
            <a:r>
              <a:rPr lang="en-IN" dirty="0"/>
              <a:t> dimension will increase while there will be a reduction in the lateral dimension.</a:t>
            </a:r>
          </a:p>
          <a:p>
            <a:r>
              <a:rPr lang="en-IN" dirty="0"/>
              <a:t>So when a gauge is subjected to a positive strain, its length increases while its area of cross-section decreases.</a:t>
            </a:r>
          </a:p>
          <a:p>
            <a:r>
              <a:rPr lang="en-IN" dirty="0"/>
              <a:t>Since the resistance of a conductor is proportional to its length and inversely proportional to its area of cross section, </a:t>
            </a:r>
          </a:p>
          <a:p>
            <a:r>
              <a:rPr lang="en-IN" dirty="0"/>
              <a:t>the resistance of the gauge increases with positive strain. </a:t>
            </a:r>
          </a:p>
          <a:p>
            <a:r>
              <a:rPr lang="en-IN" dirty="0"/>
              <a:t>Let us consider a strain gauge made of circular wire ... </a:t>
            </a:r>
          </a:p>
          <a:p>
            <a:r>
              <a:rPr lang="en-IN" dirty="0"/>
              <a:t>The ·wire has the dimensions ; length=L, area= A, diameter=D before being strained.</a:t>
            </a:r>
          </a:p>
          <a:p>
            <a:pPr marL="0" indent="0">
              <a:buNone/>
            </a:pPr>
            <a:r>
              <a:rPr lang="en-IN" dirty="0"/>
              <a:t>        The material of the wire has a resistivity p.</a:t>
            </a:r>
          </a:p>
          <a:p>
            <a:pPr marL="0" indent="0">
              <a:buNone/>
            </a:pPr>
            <a:r>
              <a:rPr lang="en-IN" dirty="0"/>
              <a:t>       :. Resistance of unstrained gauge R=</a:t>
            </a:r>
            <a:r>
              <a:rPr lang="en-IN" dirty="0" err="1"/>
              <a:t>pL</a:t>
            </a:r>
            <a:r>
              <a:rPr lang="en-IN" dirty="0"/>
              <a:t>/A.  </a:t>
            </a:r>
            <a:endParaRPr lang="en-US" dirty="0"/>
          </a:p>
        </p:txBody>
      </p:sp>
      <p:pic>
        <p:nvPicPr>
          <p:cNvPr id="4" name="Picture 3"/>
          <p:cNvPicPr>
            <a:picLocks noChangeAspect="1"/>
          </p:cNvPicPr>
          <p:nvPr/>
        </p:nvPicPr>
        <p:blipFill rotWithShape="1">
          <a:blip r:embed="rId2"/>
          <a:srcRect l="54759" t="24609" r="6918" b="51954"/>
          <a:stretch/>
        </p:blipFill>
        <p:spPr>
          <a:xfrm>
            <a:off x="7015163" y="4572000"/>
            <a:ext cx="4986338" cy="1714500"/>
          </a:xfrm>
          <a:prstGeom prst="rect">
            <a:avLst/>
          </a:prstGeom>
        </p:spPr>
      </p:pic>
    </p:spTree>
    <p:extLst>
      <p:ext uri="{BB962C8B-B14F-4D97-AF65-F5344CB8AC3E}">
        <p14:creationId xmlns:p14="http://schemas.microsoft.com/office/powerpoint/2010/main" val="358472274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5131</TotalTime>
  <Words>3996</Words>
  <Application>Microsoft Office PowerPoint</Application>
  <PresentationFormat>Widescreen</PresentationFormat>
  <Paragraphs>285</Paragraphs>
  <Slides>52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Arial</vt:lpstr>
      <vt:lpstr>Century Gothic</vt:lpstr>
      <vt:lpstr>Google Sans</vt:lpstr>
      <vt:lpstr>Nunito Sans</vt:lpstr>
      <vt:lpstr>Rubik</vt:lpstr>
      <vt:lpstr>Wingdings</vt:lpstr>
      <vt:lpstr>Wingdings 3</vt:lpstr>
      <vt:lpstr>Work Sans</vt:lpstr>
      <vt:lpstr>Wisp</vt:lpstr>
      <vt:lpstr>UNIT-2 </vt:lpstr>
      <vt:lpstr>potentiometer</vt:lpstr>
      <vt:lpstr>Diagrams for translational, rotational and helipots.</vt:lpstr>
      <vt:lpstr>Construction of Potentiometers</vt:lpstr>
      <vt:lpstr>PowerPoint Presentation</vt:lpstr>
      <vt:lpstr>PowerPoint Presentation</vt:lpstr>
      <vt:lpstr>         Strain Gauges</vt:lpstr>
      <vt:lpstr>PowerPoint Presentation</vt:lpstr>
      <vt:lpstr>Theory of Strain Gauges.</vt:lpstr>
      <vt:lpstr>Types of Strain Gauges</vt:lpstr>
      <vt:lpstr>The following are the major types of strain gauges </vt:lpstr>
      <vt:lpstr>Strain gauges are broadlyused for two majority  types of applications and they are :  </vt:lpstr>
      <vt:lpstr>UNBONDED Unbonded  metal strain gauges </vt:lpstr>
      <vt:lpstr>PowerPoint Presentation</vt:lpstr>
      <vt:lpstr>Bonded Wire Strain Gauges</vt:lpstr>
      <vt:lpstr>PowerPoint Presentation</vt:lpstr>
      <vt:lpstr>Resistance wire strain gauges should have the following characteristics:  </vt:lpstr>
      <vt:lpstr>Base (Carrier) Several types of base or carrier materials are used to support the wires.  </vt:lpstr>
      <vt:lpstr>PowerPoint Presentation</vt:lpstr>
      <vt:lpstr>Bonded metal foil strain gauges  </vt:lpstr>
      <vt:lpstr>PowerPoint Presentation</vt:lpstr>
      <vt:lpstr>PowerPoint Presentation</vt:lpstr>
      <vt:lpstr>PowerPoint Presentation</vt:lpstr>
      <vt:lpstr>Vacuum deposited/Evaporation deposited  thin metal film strain gauges  </vt:lpstr>
      <vt:lpstr>PowerPoint Presentation</vt:lpstr>
      <vt:lpstr>PowerPoint Presentation</vt:lpstr>
      <vt:lpstr>semiconductor strain gauges </vt:lpstr>
      <vt:lpstr>PowerPoint Presentation</vt:lpstr>
      <vt:lpstr>PowerPoint Presentation</vt:lpstr>
      <vt:lpstr>Diffused Strain Gauges</vt:lpstr>
      <vt:lpstr>Light-dependent resistors (LDRs) </vt:lpstr>
      <vt:lpstr>PowerPoint Presentation</vt:lpstr>
      <vt:lpstr>PowerPoint Presentation</vt:lpstr>
      <vt:lpstr>RESISTANCE THERMOMETERS </vt:lpstr>
      <vt:lpstr>RESISTANCE THERMOMETERS</vt:lpstr>
      <vt:lpstr>PowerPoint Presentation</vt:lpstr>
      <vt:lpstr>PowerPoint Presentation</vt:lpstr>
      <vt:lpstr>Quadratic Approximation </vt:lpstr>
      <vt:lpstr>PowerPoint Presentation</vt:lpstr>
      <vt:lpstr>Three wire configuration OF RTD</vt:lpstr>
      <vt:lpstr>Four wire configuration OF RTD</vt:lpstr>
      <vt:lpstr>THERMISTORS</vt:lpstr>
      <vt:lpstr>Construction of Thermistors</vt:lpstr>
      <vt:lpstr>Resistance-Temperature Characteristics of Thermistors</vt:lpstr>
      <vt:lpstr>PowerPoint Presentation</vt:lpstr>
      <vt:lpstr>Voltage-Current and Current-Time Characteristics of Thermistors</vt:lpstr>
      <vt:lpstr>PowerPoint Presentation</vt:lpstr>
      <vt:lpstr>LIGHT DEPENDENT RESISTOR </vt:lpstr>
      <vt:lpstr>  </vt:lpstr>
      <vt:lpstr>PowerPoint Presentation</vt:lpstr>
      <vt:lpstr>Working of LDR </vt:lpstr>
      <vt:lpstr>Illumination Characteristics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Strain Gauges</dc:title>
  <dc:creator>Sudha Rani K</dc:creator>
  <cp:lastModifiedBy>Sudha Rani</cp:lastModifiedBy>
  <cp:revision>60</cp:revision>
  <dcterms:created xsi:type="dcterms:W3CDTF">2023-05-12T04:59:17Z</dcterms:created>
  <dcterms:modified xsi:type="dcterms:W3CDTF">2024-03-30T06:54:44Z</dcterms:modified>
</cp:coreProperties>
</file>